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44"/>
  </p:notesMasterIdLst>
  <p:handoutMasterIdLst>
    <p:handoutMasterId r:id="rId45"/>
  </p:handoutMasterIdLst>
  <p:sldIdLst>
    <p:sldId id="256" r:id="rId2"/>
    <p:sldId id="342" r:id="rId3"/>
    <p:sldId id="311" r:id="rId4"/>
    <p:sldId id="312" r:id="rId5"/>
    <p:sldId id="268" r:id="rId6"/>
    <p:sldId id="313" r:id="rId7"/>
    <p:sldId id="314" r:id="rId8"/>
    <p:sldId id="315" r:id="rId9"/>
    <p:sldId id="317" r:id="rId10"/>
    <p:sldId id="316" r:id="rId11"/>
    <p:sldId id="318" r:id="rId12"/>
    <p:sldId id="319" r:id="rId13"/>
    <p:sldId id="330" r:id="rId14"/>
    <p:sldId id="329" r:id="rId15"/>
    <p:sldId id="328" r:id="rId16"/>
    <p:sldId id="321" r:id="rId17"/>
    <p:sldId id="322" r:id="rId18"/>
    <p:sldId id="323" r:id="rId19"/>
    <p:sldId id="324" r:id="rId20"/>
    <p:sldId id="304" r:id="rId21"/>
    <p:sldId id="326" r:id="rId22"/>
    <p:sldId id="276" r:id="rId23"/>
    <p:sldId id="269" r:id="rId24"/>
    <p:sldId id="355" r:id="rId25"/>
    <p:sldId id="356" r:id="rId26"/>
    <p:sldId id="347" r:id="rId27"/>
    <p:sldId id="348" r:id="rId28"/>
    <p:sldId id="349" r:id="rId29"/>
    <p:sldId id="350" r:id="rId30"/>
    <p:sldId id="351" r:id="rId31"/>
    <p:sldId id="352" r:id="rId32"/>
    <p:sldId id="353" r:id="rId33"/>
    <p:sldId id="354" r:id="rId34"/>
    <p:sldId id="357" r:id="rId35"/>
    <p:sldId id="337" r:id="rId36"/>
    <p:sldId id="338" r:id="rId37"/>
    <p:sldId id="341" r:id="rId38"/>
    <p:sldId id="339" r:id="rId39"/>
    <p:sldId id="340" r:id="rId40"/>
    <p:sldId id="343" r:id="rId41"/>
    <p:sldId id="344" r:id="rId42"/>
    <p:sldId id="346" r:id="rId43"/>
  </p:sldIdLst>
  <p:sldSz cx="9144000" cy="6858000" type="screen4x3"/>
  <p:notesSz cx="6797675" cy="9926638"/>
  <p:defaultTextStyle>
    <a:defPPr>
      <a:defRPr lang="cs-CZ"/>
    </a:defPPr>
    <a:lvl1pPr algn="ctr" rtl="0" fontAlgn="base">
      <a:spcBef>
        <a:spcPct val="0"/>
      </a:spcBef>
      <a:spcAft>
        <a:spcPct val="0"/>
      </a:spcAft>
      <a:defRPr sz="1400" kern="1200">
        <a:solidFill>
          <a:srgbClr val="FFE46F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400" kern="1200">
        <a:solidFill>
          <a:srgbClr val="FFE46F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400" kern="1200">
        <a:solidFill>
          <a:srgbClr val="FFE46F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400" kern="1200">
        <a:solidFill>
          <a:srgbClr val="FFE46F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400" kern="1200">
        <a:solidFill>
          <a:srgbClr val="FFE46F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rgbClr val="FFE46F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rgbClr val="FFE46F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rgbClr val="FFE46F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rgbClr val="FFE46F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7B7"/>
    <a:srgbClr val="993300"/>
    <a:srgbClr val="66FF33"/>
    <a:srgbClr val="CCFFFF"/>
    <a:srgbClr val="AAFF01"/>
    <a:srgbClr val="FFFF97"/>
    <a:srgbClr val="FFE0A3"/>
    <a:srgbClr val="FFD175"/>
    <a:srgbClr val="FFDCB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1411" autoAdjust="0"/>
    <p:restoredTop sz="87469" autoAdjust="0"/>
  </p:normalViewPr>
  <p:slideViewPr>
    <p:cSldViewPr>
      <p:cViewPr varScale="1">
        <p:scale>
          <a:sx n="99" d="100"/>
          <a:sy n="99" d="100"/>
        </p:scale>
        <p:origin x="-1254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5562" tIns="47781" rIns="95562" bIns="47781" rtlCol="0"/>
          <a:lstStyle>
            <a:lvl1pPr algn="l">
              <a:defRPr sz="13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5562" tIns="47781" rIns="95562" bIns="47781" rtlCol="0"/>
          <a:lstStyle>
            <a:lvl1pPr algn="r">
              <a:defRPr sz="1300"/>
            </a:lvl1pPr>
          </a:lstStyle>
          <a:p>
            <a:pPr>
              <a:defRPr/>
            </a:pPr>
            <a:fld id="{5A17A0F1-2813-4A1A-8214-518008D2F2D9}" type="datetimeFigureOut">
              <a:rPr lang="cs-CZ"/>
              <a:pPr>
                <a:defRPr/>
              </a:pPr>
              <a:t>29.6.2009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5300"/>
          </a:xfrm>
          <a:prstGeom prst="rect">
            <a:avLst/>
          </a:prstGeom>
        </p:spPr>
        <p:txBody>
          <a:bodyPr vert="horz" lIns="95562" tIns="47781" rIns="95562" bIns="47781" rtlCol="0" anchor="b"/>
          <a:lstStyle>
            <a:lvl1pPr algn="l">
              <a:defRPr sz="13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5300"/>
          </a:xfrm>
          <a:prstGeom prst="rect">
            <a:avLst/>
          </a:prstGeom>
        </p:spPr>
        <p:txBody>
          <a:bodyPr vert="horz" lIns="95562" tIns="47781" rIns="95562" bIns="47781" rtlCol="0" anchor="b"/>
          <a:lstStyle>
            <a:lvl1pPr algn="r">
              <a:defRPr sz="1300"/>
            </a:lvl1pPr>
          </a:lstStyle>
          <a:p>
            <a:pPr>
              <a:defRPr/>
            </a:pPr>
            <a:fld id="{E531C650-9382-40B7-B78F-ECFF6F63B88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2" tIns="47781" rIns="95562" bIns="47781" numCol="1" anchor="t" anchorCtr="0" compatLnSpc="1">
            <a:prstTxWarp prst="textNoShape">
              <a:avLst/>
            </a:prstTxWarp>
          </a:bodyPr>
          <a:lstStyle>
            <a:lvl1pPr algn="l">
              <a:defRPr sz="13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2" tIns="47781" rIns="95562" bIns="47781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2" tIns="47781" rIns="95562" bIns="477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2" tIns="47781" rIns="95562" bIns="47781" numCol="1" anchor="b" anchorCtr="0" compatLnSpc="1">
            <a:prstTxWarp prst="textNoShape">
              <a:avLst/>
            </a:prstTxWarp>
          </a:bodyPr>
          <a:lstStyle>
            <a:lvl1pPr algn="l">
              <a:defRPr sz="13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2" tIns="47781" rIns="95562" bIns="47781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FEA15B6-9789-46E5-9DF1-2D9DCA62939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5750" y="6096000"/>
            <a:ext cx="6408738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31913" y="476250"/>
            <a:ext cx="6480175" cy="2160588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2781300"/>
            <a:ext cx="6400800" cy="1752600"/>
          </a:xfrm>
        </p:spPr>
        <p:txBody>
          <a:bodyPr/>
          <a:lstStyle>
            <a:lvl1pPr marL="0" indent="0" algn="ctr">
              <a:buFont typeface="Lucida Sans Unicode" pitchFamily="34" charset="0"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cs-CZ"/>
              <a:t>Klepnutím lze upravit styl předlohy podnadpisů.</a:t>
            </a:r>
          </a:p>
        </p:txBody>
      </p:sp>
    </p:spTree>
  </p:cSld>
  <p:clrMapOvr>
    <a:masterClrMapping/>
  </p:clrMapOvr>
  <p:transition>
    <p:cover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BD0B93-8DD6-4F32-8529-0AA6E827C1B8}" type="datetime1">
              <a:rPr lang="cs-CZ"/>
              <a:pPr>
                <a:defRPr/>
              </a:pPr>
              <a:t>29.6.2009</a:t>
            </a:fld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www.strukturalni-fondy.cz/iop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8DF86C-8E38-4D87-8940-65C3AF9EA13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cover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94513" y="-217488"/>
            <a:ext cx="1981200" cy="6284913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949325" y="-217488"/>
            <a:ext cx="5792788" cy="6284913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F4DE92-4380-4669-B046-F38B6B98B18A}" type="datetime1">
              <a:rPr lang="cs-CZ"/>
              <a:pPr>
                <a:defRPr/>
              </a:pPr>
              <a:t>29.6.2009</a:t>
            </a:fld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www.strukturalni-fondy.cz/iop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F5C1BA-C9C9-471F-B939-56FB31281C8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cover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Nadpis, text a klip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63613" y="-217488"/>
            <a:ext cx="7912100" cy="1171576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949325" y="1092200"/>
            <a:ext cx="3871913" cy="4975225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klipart 3"/>
          <p:cNvSpPr>
            <a:spLocks noGrp="1"/>
          </p:cNvSpPr>
          <p:nvPr>
            <p:ph type="clipArt" sz="half" idx="2"/>
          </p:nvPr>
        </p:nvSpPr>
        <p:spPr>
          <a:xfrm>
            <a:off x="4973638" y="1092200"/>
            <a:ext cx="3871912" cy="4975225"/>
          </a:xfrm>
        </p:spPr>
        <p:txBody>
          <a:bodyPr/>
          <a:lstStyle/>
          <a:p>
            <a:pPr lvl="0"/>
            <a:endParaRPr lang="cs-CZ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DC217-110C-4147-B207-BE49AB5A8CDA}" type="datetime1">
              <a:rPr lang="cs-CZ"/>
              <a:pPr>
                <a:defRPr/>
              </a:pPr>
              <a:t>29.6.2009</a:t>
            </a:fld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www.strukturalni-fondy.cz/iop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DFC09A-3B4E-41F2-9B16-8EB542C9A1E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cover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Nadpis, text a 2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63613" y="-217488"/>
            <a:ext cx="7912100" cy="1171576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949325" y="1092200"/>
            <a:ext cx="3871913" cy="4975225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4973638" y="1092200"/>
            <a:ext cx="3871912" cy="2411413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3"/>
          </p:nvPr>
        </p:nvSpPr>
        <p:spPr>
          <a:xfrm>
            <a:off x="4973638" y="3656013"/>
            <a:ext cx="3871912" cy="2411412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60C13E-F5AC-41A7-991B-1FC6B6194EB5}" type="datetime1">
              <a:rPr lang="cs-CZ"/>
              <a:pPr>
                <a:defRPr/>
              </a:pPr>
              <a:t>29.6.2009</a:t>
            </a:fld>
            <a:endParaRPr lang="cs-CZ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www.strukturalni-fondy.cz/iop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0AF265-27D7-4E1A-AE39-FAB396317D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cover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5959CA-3510-4A0D-8198-079446C13AEB}" type="datetime1">
              <a:rPr lang="cs-CZ"/>
              <a:pPr>
                <a:defRPr/>
              </a:pPr>
              <a:t>29.6.2009</a:t>
            </a:fld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www.strukturalni-fondy.cz/iop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187BFE-BA7D-461A-ABD7-1DE4B04FA1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cover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4E7E55-7988-442A-93CC-A2D783012A64}" type="datetime1">
              <a:rPr lang="cs-CZ"/>
              <a:pPr>
                <a:defRPr/>
              </a:pPr>
              <a:t>29.6.2009</a:t>
            </a:fld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www.strukturalni-fondy.cz/iop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3FE193-9659-4C85-95CE-30C98DE761E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cover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949325" y="1092200"/>
            <a:ext cx="3871913" cy="4975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973638" y="1092200"/>
            <a:ext cx="3871912" cy="4975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5A1FA7-FFF5-449D-A42D-6204F4443C5E}" type="datetime1">
              <a:rPr lang="cs-CZ"/>
              <a:pPr>
                <a:defRPr/>
              </a:pPr>
              <a:t>29.6.2009</a:t>
            </a:fld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www.strukturalni-fondy.cz/iop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C0E7C3-0E23-4B29-B7A9-9E01DC16B0E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cover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C7800F-8FF3-49BF-A62D-FA8E788BED84}" type="datetime1">
              <a:rPr lang="cs-CZ"/>
              <a:pPr>
                <a:defRPr/>
              </a:pPr>
              <a:t>29.6.2009</a:t>
            </a:fld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www.strukturalni-fondy.cz/iop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2C797A-CC65-465B-80EB-569AF9DAEC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cover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42CF0-4D25-4297-9408-A518A82F6107}" type="datetime1">
              <a:rPr lang="cs-CZ"/>
              <a:pPr>
                <a:defRPr/>
              </a:pPr>
              <a:t>29.6.2009</a:t>
            </a:fld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www.strukturalni-fondy.cz/iop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0F1BB4-2712-4A50-BAF8-83CF7449702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cover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2C9936-1C7D-4693-AC41-A4A14BDDFC5F}" type="datetime1">
              <a:rPr lang="cs-CZ"/>
              <a:pPr>
                <a:defRPr/>
              </a:pPr>
              <a:t>29.6.2009</a:t>
            </a:fld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www.strukturalni-fondy.cz/iop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5B9994-A3C1-49B1-BBC6-819294D2D41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cover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ADAE4-B68F-4D3F-902E-92D5F09DD3F3}" type="datetime1">
              <a:rPr lang="cs-CZ"/>
              <a:pPr>
                <a:defRPr/>
              </a:pPr>
              <a:t>29.6.2009</a:t>
            </a:fld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www.strukturalni-fondy.cz/iop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2B5782-3437-4999-98E6-E2B818CF7E5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cover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57C051-313A-4BAB-9FDC-BDF3F68FCBE6}" type="datetime1">
              <a:rPr lang="cs-CZ"/>
              <a:pPr>
                <a:defRPr/>
              </a:pPr>
              <a:t>29.6.2009</a:t>
            </a:fld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www.strukturalni-fondy.cz/iop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F6A811-016A-46E9-A98A-2307E47742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cover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63613" y="-217488"/>
            <a:ext cx="7912100" cy="1171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092200"/>
            <a:ext cx="7896225" cy="497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381750"/>
            <a:ext cx="1349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>
              <a:defRPr/>
            </a:pPr>
            <a:fld id="{304A981C-9281-426C-AC15-48F8FC05EB4F}" type="datetime1">
              <a:rPr lang="cs-CZ"/>
              <a:pPr>
                <a:defRPr/>
              </a:pPr>
              <a:t>29.6.2009</a:t>
            </a:fld>
            <a:endParaRPr lang="cs-CZ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09913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www.strukturalni-fondy.cz/iop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8350" y="6381750"/>
            <a:ext cx="7556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>
              <a:defRPr/>
            </a:pPr>
            <a:fld id="{BDADE3D8-B236-424E-B660-78D1A295615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</p:sldLayoutIdLst>
  <p:transition>
    <p:cover dir="u"/>
  </p:transition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E46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E46F"/>
          </a:solidFill>
          <a:latin typeface="Lucida Sans Unicode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E46F"/>
          </a:solidFill>
          <a:latin typeface="Lucida Sans Unicode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E46F"/>
          </a:solidFill>
          <a:latin typeface="Lucida Sans Unicode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E46F"/>
          </a:solidFill>
          <a:latin typeface="Lucida Sans Unicode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E46F"/>
          </a:solidFill>
          <a:latin typeface="Lucida Sans Unicode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E46F"/>
          </a:solidFill>
          <a:latin typeface="Lucida Sans Unicode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E46F"/>
          </a:solidFill>
          <a:latin typeface="Lucida Sans Unicode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E46F"/>
          </a:solidFill>
          <a:latin typeface="Lucida Sans Unicode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Lucida Sans Unicode" pitchFamily="34" charset="0"/>
        <a:buChar char="⋐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Lucida Sans Unicode" pitchFamily="34" charset="0"/>
        <a:buChar char="⋐"/>
        <a:defRPr sz="2800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Lucida Sans Unicode" pitchFamily="34" charset="0"/>
        <a:buChar char="⋐"/>
        <a:defRPr sz="2400">
          <a:solidFill>
            <a:schemeClr val="accent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Lucida Sans Unicode" pitchFamily="34" charset="0"/>
        <a:buChar char="⋐"/>
        <a:defRPr sz="2000">
          <a:solidFill>
            <a:schemeClr val="accent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Lucida Sans Unicode" pitchFamily="34" charset="0"/>
        <a:buChar char="⋐"/>
        <a:defRPr sz="2000">
          <a:solidFill>
            <a:schemeClr val="accent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Lucida Sans Unicode" pitchFamily="34" charset="0"/>
        <a:buChar char="⋐"/>
        <a:defRPr sz="2000">
          <a:solidFill>
            <a:schemeClr val="accent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Lucida Sans Unicode" pitchFamily="34" charset="0"/>
        <a:buChar char="⋐"/>
        <a:defRPr sz="2000">
          <a:solidFill>
            <a:schemeClr val="accent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Lucida Sans Unicode" pitchFamily="34" charset="0"/>
        <a:buChar char="⋐"/>
        <a:defRPr sz="2000">
          <a:solidFill>
            <a:schemeClr val="accent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Lucida Sans Unicode" pitchFamily="34" charset="0"/>
        <a:buChar char="⋐"/>
        <a:defRPr sz="2000">
          <a:solidFill>
            <a:schemeClr val="accent2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3"/>
          <p:cNvSpPr>
            <a:spLocks noGrp="1"/>
          </p:cNvSpPr>
          <p:nvPr>
            <p:ph type="ctrTitle"/>
          </p:nvPr>
        </p:nvSpPr>
        <p:spPr>
          <a:xfrm>
            <a:off x="2000250" y="2571750"/>
            <a:ext cx="6715125" cy="2160588"/>
          </a:xfrm>
        </p:spPr>
        <p:txBody>
          <a:bodyPr/>
          <a:lstStyle/>
          <a:p>
            <a:r>
              <a:rPr lang="cs-CZ" sz="4800" b="1" smtClean="0"/>
              <a:t>Elektronická žádost </a:t>
            </a:r>
            <a:br>
              <a:rPr lang="cs-CZ" sz="4800" b="1" smtClean="0"/>
            </a:br>
            <a:r>
              <a:rPr lang="cs-CZ" sz="4800" b="1" smtClean="0"/>
              <a:t>Benefit7 </a:t>
            </a:r>
            <a:br>
              <a:rPr lang="cs-CZ" sz="4800" b="1" smtClean="0"/>
            </a:br>
            <a:r>
              <a:rPr lang="cs-CZ" sz="4800" b="1" smtClean="0"/>
              <a:t>pro 5.2. IOP</a:t>
            </a:r>
            <a:br>
              <a:rPr lang="cs-CZ" sz="4800" b="1" smtClean="0"/>
            </a:br>
            <a:r>
              <a:rPr lang="cs-CZ" sz="4800" b="1" smtClean="0"/>
              <a:t>regenerace bytových domů</a:t>
            </a:r>
            <a:br>
              <a:rPr lang="cs-CZ" sz="4800" b="1" smtClean="0"/>
            </a:br>
            <a:endParaRPr lang="cs-CZ" sz="4800" b="1" smtClean="0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6EBE3974-B762-461A-A6F1-D0DD2064FFB6}" type="datetime1">
              <a:rPr lang="cs-CZ" smtClean="0"/>
              <a:pPr/>
              <a:t>29.6.2009</a:t>
            </a:fld>
            <a:endParaRPr lang="cs-CZ" smtClean="0"/>
          </a:p>
        </p:txBody>
      </p:sp>
      <p:sp>
        <p:nvSpPr>
          <p:cNvPr id="11267" name="Zástupný symbol pro zápatí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smtClean="0"/>
              <a:t>www.strukturalni-fondy.cz/iop</a:t>
            </a:r>
          </a:p>
        </p:txBody>
      </p:sp>
      <p:sp>
        <p:nvSpPr>
          <p:cNvPr id="11268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34013A6-BA10-479C-A3FA-57600D2CB7C2}" type="slidenum">
              <a:rPr lang="cs-CZ" smtClean="0"/>
              <a:pPr/>
              <a:t>10</a:t>
            </a:fld>
            <a:endParaRPr lang="cs-CZ" smtClean="0"/>
          </a:p>
        </p:txBody>
      </p:sp>
      <p:sp>
        <p:nvSpPr>
          <p:cNvPr id="11269" name="Rectangle 4"/>
          <p:cNvSpPr>
            <a:spLocks noGrp="1" noChangeArrowheads="1"/>
          </p:cNvSpPr>
          <p:nvPr>
            <p:ph type="title"/>
          </p:nvPr>
        </p:nvSpPr>
        <p:spPr>
          <a:xfrm>
            <a:off x="928688" y="-285750"/>
            <a:ext cx="7912100" cy="1171575"/>
          </a:xfrm>
        </p:spPr>
        <p:txBody>
          <a:bodyPr/>
          <a:lstStyle/>
          <a:p>
            <a:pPr eaLnBrk="1" hangingPunct="1"/>
            <a:r>
              <a:rPr lang="cs-CZ" smtClean="0"/>
              <a:t>Území dopadu</a:t>
            </a:r>
          </a:p>
        </p:txBody>
      </p:sp>
      <p:pic>
        <p:nvPicPr>
          <p:cNvPr id="112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071546"/>
            <a:ext cx="5753100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aoblený obdélníkový popisek 7"/>
          <p:cNvSpPr/>
          <p:nvPr/>
        </p:nvSpPr>
        <p:spPr bwMode="auto">
          <a:xfrm>
            <a:off x="4572000" y="714356"/>
            <a:ext cx="1357322" cy="571504"/>
          </a:xfrm>
          <a:prstGeom prst="wedgeRoundRectCallout">
            <a:avLst>
              <a:gd name="adj1" fmla="val -92456"/>
              <a:gd name="adj2" fmla="val 128184"/>
              <a:gd name="adj3" fmla="val 16667"/>
            </a:avLst>
          </a:prstGeom>
          <a:solidFill>
            <a:srgbClr val="FFE7B7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Hledání přes filtr</a:t>
            </a:r>
          </a:p>
        </p:txBody>
      </p:sp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2071678"/>
            <a:ext cx="3571900" cy="4145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Zaoblený obdélníkový popisek 9"/>
          <p:cNvSpPr/>
          <p:nvPr/>
        </p:nvSpPr>
        <p:spPr bwMode="auto">
          <a:xfrm>
            <a:off x="3286116" y="4143380"/>
            <a:ext cx="1214446" cy="714380"/>
          </a:xfrm>
          <a:prstGeom prst="wedgeRoundRectCallout">
            <a:avLst>
              <a:gd name="adj1" fmla="val 195537"/>
              <a:gd name="adj2" fmla="val -134214"/>
              <a:gd name="adj3" fmla="val 16667"/>
            </a:avLst>
          </a:prstGeom>
          <a:solidFill>
            <a:srgbClr val="FFE7B7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dirty="0" smtClean="0">
                <a:solidFill>
                  <a:schemeClr val="tx1"/>
                </a:solidFill>
              </a:rPr>
              <a:t>Z číselníku vybrat město</a:t>
            </a:r>
            <a:endParaRPr kumimoji="0" lang="cs-CZ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Zaoblený obdélníkový popisek 10"/>
          <p:cNvSpPr/>
          <p:nvPr/>
        </p:nvSpPr>
        <p:spPr bwMode="auto">
          <a:xfrm>
            <a:off x="3214678" y="5214950"/>
            <a:ext cx="1214446" cy="714380"/>
          </a:xfrm>
          <a:prstGeom prst="wedgeRoundRectCallout">
            <a:avLst>
              <a:gd name="adj1" fmla="val 126584"/>
              <a:gd name="adj2" fmla="val 39595"/>
              <a:gd name="adj3" fmla="val 16667"/>
            </a:avLst>
          </a:prstGeom>
          <a:solidFill>
            <a:srgbClr val="FFE7B7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Doplnit 100%</a:t>
            </a: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Zástupný symbol pro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6EA584C1-9D5C-4ABF-A51F-8C7E957079CE}" type="datetime1">
              <a:rPr lang="cs-CZ" smtClean="0"/>
              <a:pPr/>
              <a:t>29.6.2009</a:t>
            </a:fld>
            <a:endParaRPr lang="cs-CZ" smtClean="0"/>
          </a:p>
        </p:txBody>
      </p:sp>
      <p:sp>
        <p:nvSpPr>
          <p:cNvPr id="12291" name="Zástupný symbol pro zápatí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smtClean="0"/>
              <a:t>www.strukturalni-fondy.cz/iop</a:t>
            </a:r>
          </a:p>
        </p:txBody>
      </p:sp>
      <p:sp>
        <p:nvSpPr>
          <p:cNvPr id="12292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B29FE4B-AC41-4FAD-995E-C31D9CE90023}" type="slidenum">
              <a:rPr lang="cs-CZ" smtClean="0"/>
              <a:pPr/>
              <a:t>11</a:t>
            </a:fld>
            <a:endParaRPr lang="cs-CZ" smtClean="0"/>
          </a:p>
        </p:txBody>
      </p:sp>
      <p:sp>
        <p:nvSpPr>
          <p:cNvPr id="12293" name="Rectangle 4"/>
          <p:cNvSpPr>
            <a:spLocks noGrp="1" noChangeArrowheads="1"/>
          </p:cNvSpPr>
          <p:nvPr>
            <p:ph type="title"/>
          </p:nvPr>
        </p:nvSpPr>
        <p:spPr>
          <a:xfrm>
            <a:off x="928688" y="-285750"/>
            <a:ext cx="7912100" cy="1171575"/>
          </a:xfrm>
        </p:spPr>
        <p:txBody>
          <a:bodyPr/>
          <a:lstStyle/>
          <a:p>
            <a:pPr eaLnBrk="1" hangingPunct="1"/>
            <a:r>
              <a:rPr lang="cs-CZ" smtClean="0"/>
              <a:t>Popis projektu </a:t>
            </a:r>
          </a:p>
        </p:txBody>
      </p:sp>
      <p:pic>
        <p:nvPicPr>
          <p:cNvPr id="122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75" y="714375"/>
            <a:ext cx="5429250" cy="526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aoblený obdélníkový popisek 6"/>
          <p:cNvSpPr/>
          <p:nvPr/>
        </p:nvSpPr>
        <p:spPr bwMode="auto">
          <a:xfrm>
            <a:off x="357158" y="2857496"/>
            <a:ext cx="1500198" cy="1428760"/>
          </a:xfrm>
          <a:prstGeom prst="wedgeRoundRectCallout">
            <a:avLst>
              <a:gd name="adj1" fmla="val 126735"/>
              <a:gd name="adj2" fmla="val -176656"/>
              <a:gd name="adj3" fmla="val 16667"/>
            </a:avLst>
          </a:prstGeom>
          <a:solidFill>
            <a:srgbClr val="FFE7B7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Vyplnit všechna</a:t>
            </a:r>
            <a:r>
              <a:rPr kumimoji="0" lang="cs-CZ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žlutá pole dle plánovaného záměru</a:t>
            </a:r>
            <a:endParaRPr kumimoji="0" lang="cs-CZ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Zástupný symbol pro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35B84235-6761-45C1-BF5B-E8077660297A}" type="datetime1">
              <a:rPr lang="cs-CZ" smtClean="0"/>
              <a:pPr/>
              <a:t>29.6.2009</a:t>
            </a:fld>
            <a:endParaRPr lang="cs-CZ" smtClean="0"/>
          </a:p>
        </p:txBody>
      </p:sp>
      <p:sp>
        <p:nvSpPr>
          <p:cNvPr id="13315" name="Zástupný symbol pro zápatí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smtClean="0"/>
              <a:t>www.strukturalni-fondy.cz/iop</a:t>
            </a:r>
          </a:p>
        </p:txBody>
      </p:sp>
      <p:sp>
        <p:nvSpPr>
          <p:cNvPr id="13316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F65BAB1-5FFD-4329-90B2-D08C7497131E}" type="slidenum">
              <a:rPr lang="cs-CZ" smtClean="0"/>
              <a:pPr/>
              <a:t>12</a:t>
            </a:fld>
            <a:endParaRPr lang="cs-CZ" smtClean="0"/>
          </a:p>
        </p:txBody>
      </p:sp>
      <p:sp>
        <p:nvSpPr>
          <p:cNvPr id="13317" name="Rectangle 4"/>
          <p:cNvSpPr>
            <a:spLocks noGrp="1" noChangeArrowheads="1"/>
          </p:cNvSpPr>
          <p:nvPr>
            <p:ph type="title"/>
          </p:nvPr>
        </p:nvSpPr>
        <p:spPr>
          <a:xfrm>
            <a:off x="928688" y="-285750"/>
            <a:ext cx="7912100" cy="1171575"/>
          </a:xfrm>
        </p:spPr>
        <p:txBody>
          <a:bodyPr/>
          <a:lstStyle/>
          <a:p>
            <a:pPr eaLnBrk="1" hangingPunct="1"/>
            <a:r>
              <a:rPr lang="cs-CZ" smtClean="0"/>
              <a:t>Personální zajištění</a:t>
            </a:r>
          </a:p>
        </p:txBody>
      </p:sp>
      <p:pic>
        <p:nvPicPr>
          <p:cNvPr id="133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928688"/>
            <a:ext cx="5500688" cy="521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aoblený obdélníkový popisek 6"/>
          <p:cNvSpPr/>
          <p:nvPr/>
        </p:nvSpPr>
        <p:spPr bwMode="auto">
          <a:xfrm>
            <a:off x="285720" y="2071678"/>
            <a:ext cx="1357322" cy="857256"/>
          </a:xfrm>
          <a:prstGeom prst="wedgeRoundRectCallout">
            <a:avLst>
              <a:gd name="adj1" fmla="val 93596"/>
              <a:gd name="adj2" fmla="val -36306"/>
              <a:gd name="adj3" fmla="val 16667"/>
            </a:avLst>
          </a:prstGeom>
          <a:solidFill>
            <a:srgbClr val="FFE7B7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V případě přidání další osoby</a:t>
            </a:r>
          </a:p>
        </p:txBody>
      </p:sp>
      <p:sp>
        <p:nvSpPr>
          <p:cNvPr id="8" name="Zaoblený obdélníkový popisek 7"/>
          <p:cNvSpPr/>
          <p:nvPr/>
        </p:nvSpPr>
        <p:spPr bwMode="auto">
          <a:xfrm>
            <a:off x="6929454" y="2500306"/>
            <a:ext cx="1714512" cy="857256"/>
          </a:xfrm>
          <a:prstGeom prst="wedgeRoundRectCallout">
            <a:avLst>
              <a:gd name="adj1" fmla="val -122446"/>
              <a:gd name="adj2" fmla="val -77850"/>
              <a:gd name="adj3" fmla="val 16667"/>
            </a:avLst>
          </a:prstGeom>
          <a:solidFill>
            <a:srgbClr val="FFE7B7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Každou další osobu „Uložit“</a:t>
            </a: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Zástupný symbol pro datum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B9A49EFC-BCFA-4F54-A710-BA6C277FCCBE}" type="datetime1">
              <a:rPr lang="cs-CZ" smtClean="0"/>
              <a:pPr/>
              <a:t>29.6.2009</a:t>
            </a:fld>
            <a:endParaRPr lang="cs-CZ" smtClean="0"/>
          </a:p>
        </p:txBody>
      </p:sp>
      <p:sp>
        <p:nvSpPr>
          <p:cNvPr id="14339" name="Zástupný symbol pro zápatí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smtClean="0"/>
              <a:t>www.strukturalni-fondy.cz/iop</a:t>
            </a:r>
          </a:p>
        </p:txBody>
      </p:sp>
      <p:sp>
        <p:nvSpPr>
          <p:cNvPr id="14340" name="Zástupný symbol pro číslo snímku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D460C88-196A-4032-9EC3-4F9885D73F25}" type="slidenum">
              <a:rPr lang="cs-CZ" smtClean="0"/>
              <a:pPr/>
              <a:t>13</a:t>
            </a:fld>
            <a:endParaRPr lang="cs-CZ" smtClean="0"/>
          </a:p>
        </p:txBody>
      </p:sp>
      <p:sp>
        <p:nvSpPr>
          <p:cNvPr id="1434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Žadatel projektu </a:t>
            </a:r>
          </a:p>
        </p:txBody>
      </p:sp>
      <p:pic>
        <p:nvPicPr>
          <p:cNvPr id="143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830263"/>
            <a:ext cx="5996005" cy="5027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aoblený obdélníkový popisek 6"/>
          <p:cNvSpPr/>
          <p:nvPr/>
        </p:nvSpPr>
        <p:spPr bwMode="auto">
          <a:xfrm>
            <a:off x="357158" y="1285860"/>
            <a:ext cx="1643074" cy="1500198"/>
          </a:xfrm>
          <a:prstGeom prst="wedgeRoundRectCallout">
            <a:avLst>
              <a:gd name="adj1" fmla="val 77294"/>
              <a:gd name="adj2" fmla="val 35874"/>
              <a:gd name="adj3" fmla="val 16667"/>
            </a:avLst>
          </a:prstGeom>
          <a:solidFill>
            <a:srgbClr val="FFE7B7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Doplnit IČ žadatele a použít tlačítko „Validace ARES“</a:t>
            </a:r>
          </a:p>
        </p:txBody>
      </p:sp>
      <p:sp>
        <p:nvSpPr>
          <p:cNvPr id="8" name="Vývojový diagram: postup 7"/>
          <p:cNvSpPr/>
          <p:nvPr/>
        </p:nvSpPr>
        <p:spPr bwMode="auto">
          <a:xfrm>
            <a:off x="1857356" y="5214950"/>
            <a:ext cx="6215106" cy="785818"/>
          </a:xfrm>
          <a:prstGeom prst="flowChartProcess">
            <a:avLst/>
          </a:prstGeom>
          <a:solidFill>
            <a:schemeClr val="accent3">
              <a:lumMod val="85000"/>
            </a:schemeClr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Upozornění :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b="1" dirty="0" smtClean="0">
                <a:solidFill>
                  <a:schemeClr val="tx1"/>
                </a:solidFill>
              </a:rPr>
              <a:t>V případě, že žadatel nemá IČ (např. soukromá osoba) musí zkontaktovat kontaktní osoby na MMR. </a:t>
            </a:r>
            <a:endParaRPr kumimoji="0" lang="cs-CZ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7" name="Obrázek 7" descr="žádost4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142984"/>
            <a:ext cx="6643734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Zástupný symbol pro datum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8E260DCB-21AE-46DE-9955-784DD0B278FA}" type="datetime1">
              <a:rPr lang="cs-CZ" smtClean="0"/>
              <a:pPr/>
              <a:t>29.6.2009</a:t>
            </a:fld>
            <a:endParaRPr lang="cs-CZ" smtClean="0"/>
          </a:p>
        </p:txBody>
      </p:sp>
      <p:sp>
        <p:nvSpPr>
          <p:cNvPr id="15363" name="Zástupný symbol pro zápatí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smtClean="0"/>
              <a:t>www.strukturalni-fondy.cz/iop</a:t>
            </a:r>
          </a:p>
        </p:txBody>
      </p:sp>
      <p:sp>
        <p:nvSpPr>
          <p:cNvPr id="15364" name="Zástupný symbol pro číslo snímku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311ED1D-5C1E-4749-AC61-B0D74FBE749C}" type="slidenum">
              <a:rPr lang="cs-CZ" smtClean="0"/>
              <a:pPr/>
              <a:t>14</a:t>
            </a:fld>
            <a:endParaRPr lang="cs-CZ" smtClean="0"/>
          </a:p>
        </p:txBody>
      </p:sp>
      <p:sp>
        <p:nvSpPr>
          <p:cNvPr id="1536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Žadatel projektu </a:t>
            </a:r>
          </a:p>
        </p:txBody>
      </p:sp>
      <p:sp>
        <p:nvSpPr>
          <p:cNvPr id="15366" name="TextovéPole 6"/>
          <p:cNvSpPr txBox="1">
            <a:spLocks noChangeArrowheads="1"/>
          </p:cNvSpPr>
          <p:nvPr/>
        </p:nvSpPr>
        <p:spPr bwMode="auto">
          <a:xfrm>
            <a:off x="1357290" y="928670"/>
            <a:ext cx="635795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2400" b="1" dirty="0">
                <a:solidFill>
                  <a:schemeClr val="accent2"/>
                </a:solidFill>
              </a:rPr>
              <a:t>Typ podniku </a:t>
            </a:r>
          </a:p>
        </p:txBody>
      </p:sp>
      <p:sp>
        <p:nvSpPr>
          <p:cNvPr id="15368" name="TextovéPole 8"/>
          <p:cNvSpPr txBox="1">
            <a:spLocks noChangeArrowheads="1"/>
          </p:cNvSpPr>
          <p:nvPr/>
        </p:nvSpPr>
        <p:spPr bwMode="auto">
          <a:xfrm>
            <a:off x="3000364" y="3571876"/>
            <a:ext cx="3429024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endParaRPr lang="cs-CZ" sz="2000" dirty="0">
              <a:solidFill>
                <a:schemeClr val="tx1"/>
              </a:solidFill>
            </a:endParaRPr>
          </a:p>
          <a:p>
            <a:pPr algn="l"/>
            <a:r>
              <a:rPr lang="cs-CZ" sz="2000" dirty="0" smtClean="0">
                <a:solidFill>
                  <a:schemeClr val="tx1"/>
                </a:solidFill>
              </a:rPr>
              <a:t>Žadatelé </a:t>
            </a:r>
            <a:r>
              <a:rPr lang="cs-CZ" sz="2000" dirty="0">
                <a:solidFill>
                  <a:schemeClr val="tx1"/>
                </a:solidFill>
              </a:rPr>
              <a:t>do 5.2.b   </a:t>
            </a:r>
          </a:p>
          <a:p>
            <a:pPr algn="l">
              <a:buFont typeface="Arial" charset="0"/>
              <a:buChar char="•"/>
            </a:pPr>
            <a:r>
              <a:rPr lang="cs-CZ" sz="2000" dirty="0">
                <a:solidFill>
                  <a:schemeClr val="tx1"/>
                </a:solidFill>
              </a:rPr>
              <a:t>velký podnik</a:t>
            </a:r>
          </a:p>
          <a:p>
            <a:pPr algn="l">
              <a:buFont typeface="Arial" charset="0"/>
              <a:buChar char="•"/>
            </a:pPr>
            <a:r>
              <a:rPr lang="cs-CZ" sz="2000" dirty="0">
                <a:solidFill>
                  <a:schemeClr val="tx1"/>
                </a:solidFill>
              </a:rPr>
              <a:t>střední podnik</a:t>
            </a:r>
          </a:p>
          <a:p>
            <a:pPr algn="l">
              <a:buFont typeface="Arial" charset="0"/>
              <a:buChar char="•"/>
            </a:pPr>
            <a:r>
              <a:rPr lang="cs-CZ" sz="2000" dirty="0" smtClean="0">
                <a:solidFill>
                  <a:schemeClr val="tx1"/>
                </a:solidFill>
              </a:rPr>
              <a:t>malý </a:t>
            </a:r>
            <a:r>
              <a:rPr lang="cs-CZ" sz="2000" dirty="0">
                <a:solidFill>
                  <a:schemeClr val="tx1"/>
                </a:solidFill>
              </a:rPr>
              <a:t>podnik</a:t>
            </a:r>
          </a:p>
          <a:p>
            <a:r>
              <a:rPr lang="cs-CZ" dirty="0">
                <a:solidFill>
                  <a:schemeClr val="accent2"/>
                </a:solidFill>
              </a:rPr>
              <a:t>                   </a:t>
            </a:r>
          </a:p>
        </p:txBody>
      </p:sp>
      <p:sp>
        <p:nvSpPr>
          <p:cNvPr id="9" name="Násobení 8"/>
          <p:cNvSpPr/>
          <p:nvPr/>
        </p:nvSpPr>
        <p:spPr bwMode="auto">
          <a:xfrm>
            <a:off x="2928926" y="2571744"/>
            <a:ext cx="142876" cy="142876"/>
          </a:xfrm>
          <a:prstGeom prst="mathMultiply">
            <a:avLst/>
          </a:prstGeom>
          <a:solidFill>
            <a:srgbClr val="9933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400" b="0" i="0" u="none" strike="noStrike" cap="none" normalizeH="0" baseline="0" smtClean="0">
              <a:ln>
                <a:noFill/>
              </a:ln>
              <a:solidFill>
                <a:srgbClr val="FFE46F"/>
              </a:solidFill>
              <a:effectLst/>
              <a:latin typeface="Arial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2643174" y="2714620"/>
            <a:ext cx="4812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solidFill>
                  <a:srgbClr val="66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√</a:t>
            </a:r>
            <a:endParaRPr lang="cs-CZ" dirty="0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Zástupný symbol pro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4E0F087E-25BC-4805-AB7B-DD9D27A08E4F}" type="datetime1">
              <a:rPr lang="cs-CZ" smtClean="0"/>
              <a:pPr/>
              <a:t>29.6.2009</a:t>
            </a:fld>
            <a:endParaRPr lang="cs-CZ" smtClean="0"/>
          </a:p>
        </p:txBody>
      </p:sp>
      <p:sp>
        <p:nvSpPr>
          <p:cNvPr id="16387" name="Zástupný symbol pro zápatí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smtClean="0"/>
              <a:t>www.strukturalni-fondy.cz/iop</a:t>
            </a:r>
          </a:p>
        </p:txBody>
      </p:sp>
      <p:sp>
        <p:nvSpPr>
          <p:cNvPr id="16388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250A1CF-8AD7-4933-8137-327F91B0D596}" type="slidenum">
              <a:rPr lang="cs-CZ" smtClean="0"/>
              <a:pPr/>
              <a:t>15</a:t>
            </a:fld>
            <a:endParaRPr lang="cs-CZ" smtClean="0"/>
          </a:p>
        </p:txBody>
      </p:sp>
      <p:pic>
        <p:nvPicPr>
          <p:cNvPr id="16389" name="Obrázek 7" descr="žádost3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928670"/>
            <a:ext cx="7215238" cy="535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Obdélník 8"/>
          <p:cNvSpPr>
            <a:spLocks noChangeArrowheads="1"/>
          </p:cNvSpPr>
          <p:nvPr/>
        </p:nvSpPr>
        <p:spPr bwMode="auto">
          <a:xfrm>
            <a:off x="2643188" y="1143000"/>
            <a:ext cx="36433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2000" b="1">
                <a:solidFill>
                  <a:schemeClr val="accent2"/>
                </a:solidFill>
              </a:rPr>
              <a:t>Typ žadatele  </a:t>
            </a:r>
          </a:p>
        </p:txBody>
      </p:sp>
      <p:sp>
        <p:nvSpPr>
          <p:cNvPr id="16392" name="Vývojový diagram: alternativní postup 22"/>
          <p:cNvSpPr>
            <a:spLocks noChangeArrowheads="1"/>
          </p:cNvSpPr>
          <p:nvPr/>
        </p:nvSpPr>
        <p:spPr bwMode="auto">
          <a:xfrm>
            <a:off x="3214678" y="5000636"/>
            <a:ext cx="3571875" cy="928688"/>
          </a:xfrm>
          <a:prstGeom prst="flowChartAlternateProcess">
            <a:avLst/>
          </a:prstGeom>
          <a:solidFill>
            <a:srgbClr val="FFE7B7"/>
          </a:solidFill>
          <a:ln w="9525" algn="ctr">
            <a:solidFill>
              <a:schemeClr val="accent2"/>
            </a:solidFill>
            <a:round/>
            <a:headEnd/>
            <a:tailEnd/>
          </a:ln>
        </p:spPr>
        <p:txBody>
          <a:bodyPr anchor="ctr" anchorCtr="1"/>
          <a:lstStyle/>
          <a:p>
            <a:r>
              <a:rPr lang="cs-CZ" b="1" dirty="0" smtClean="0">
                <a:solidFill>
                  <a:schemeClr val="tx1"/>
                </a:solidFill>
              </a:rPr>
              <a:t>Vybrat z číselníku </a:t>
            </a:r>
            <a:endParaRPr lang="cs-CZ" b="1" dirty="0">
              <a:solidFill>
                <a:schemeClr val="tx1"/>
              </a:solidFill>
            </a:endParaRPr>
          </a:p>
        </p:txBody>
      </p:sp>
      <p:sp>
        <p:nvSpPr>
          <p:cNvPr id="16393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Žadatel projektu </a:t>
            </a:r>
          </a:p>
        </p:txBody>
      </p:sp>
      <p:sp>
        <p:nvSpPr>
          <p:cNvPr id="18" name="Násobení 17"/>
          <p:cNvSpPr/>
          <p:nvPr/>
        </p:nvSpPr>
        <p:spPr bwMode="auto">
          <a:xfrm>
            <a:off x="6429388" y="2857496"/>
            <a:ext cx="214314" cy="142876"/>
          </a:xfrm>
          <a:prstGeom prst="mathMultiply">
            <a:avLst/>
          </a:prstGeom>
          <a:solidFill>
            <a:srgbClr val="92D050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400" b="0" i="0" u="none" strike="noStrike" cap="none" normalizeH="0" baseline="0" smtClean="0">
              <a:ln>
                <a:noFill/>
              </a:ln>
              <a:solidFill>
                <a:srgbClr val="FFE46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9" name="Násobení 18"/>
          <p:cNvSpPr/>
          <p:nvPr/>
        </p:nvSpPr>
        <p:spPr bwMode="auto">
          <a:xfrm>
            <a:off x="6500826" y="3071810"/>
            <a:ext cx="214314" cy="142876"/>
          </a:xfrm>
          <a:prstGeom prst="mathMultiply">
            <a:avLst/>
          </a:prstGeom>
          <a:solidFill>
            <a:srgbClr val="92D050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400" b="0" i="0" u="none" strike="noStrike" cap="none" normalizeH="0" baseline="0" smtClean="0">
              <a:ln>
                <a:noFill/>
              </a:ln>
              <a:solidFill>
                <a:srgbClr val="FFE46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0" name="Násobení 19"/>
          <p:cNvSpPr/>
          <p:nvPr/>
        </p:nvSpPr>
        <p:spPr bwMode="auto">
          <a:xfrm>
            <a:off x="4857752" y="3571876"/>
            <a:ext cx="214314" cy="142876"/>
          </a:xfrm>
          <a:prstGeom prst="mathMultiply">
            <a:avLst/>
          </a:prstGeom>
          <a:solidFill>
            <a:srgbClr val="92D050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400" b="0" i="0" u="none" strike="noStrike" cap="none" normalizeH="0" baseline="0" smtClean="0">
              <a:ln>
                <a:noFill/>
              </a:ln>
              <a:solidFill>
                <a:srgbClr val="FFE46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Zástupný symbol pro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E7A76B1E-AAF9-4DA1-AB2C-9A6E96043EC3}" type="datetime1">
              <a:rPr lang="cs-CZ" smtClean="0"/>
              <a:pPr/>
              <a:t>29.6.2009</a:t>
            </a:fld>
            <a:endParaRPr lang="cs-CZ" smtClean="0"/>
          </a:p>
        </p:txBody>
      </p:sp>
      <p:sp>
        <p:nvSpPr>
          <p:cNvPr id="17411" name="Zástupný symbol pro zápatí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smtClean="0"/>
              <a:t>www.strukturalni-fondy.cz/iop</a:t>
            </a:r>
          </a:p>
        </p:txBody>
      </p:sp>
      <p:sp>
        <p:nvSpPr>
          <p:cNvPr id="17412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60D8390-BF9C-429E-9DD3-EEA59256ADC7}" type="slidenum">
              <a:rPr lang="cs-CZ" smtClean="0"/>
              <a:pPr/>
              <a:t>16</a:t>
            </a:fld>
            <a:endParaRPr lang="cs-CZ" smtClean="0"/>
          </a:p>
        </p:txBody>
      </p:sp>
      <p:sp>
        <p:nvSpPr>
          <p:cNvPr id="17413" name="Rectangle 4"/>
          <p:cNvSpPr>
            <a:spLocks noGrp="1" noChangeArrowheads="1"/>
          </p:cNvSpPr>
          <p:nvPr>
            <p:ph type="title"/>
          </p:nvPr>
        </p:nvSpPr>
        <p:spPr>
          <a:xfrm>
            <a:off x="928688" y="-285750"/>
            <a:ext cx="7912100" cy="1171575"/>
          </a:xfrm>
        </p:spPr>
        <p:txBody>
          <a:bodyPr/>
          <a:lstStyle/>
          <a:p>
            <a:pPr eaLnBrk="1" hangingPunct="1"/>
            <a:r>
              <a:rPr lang="cs-CZ" smtClean="0"/>
              <a:t>Adresa žadatele</a:t>
            </a:r>
          </a:p>
        </p:txBody>
      </p:sp>
      <p:pic>
        <p:nvPicPr>
          <p:cNvPr id="174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88" y="785813"/>
            <a:ext cx="5715000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aoblený obdélníkový popisek 6"/>
          <p:cNvSpPr/>
          <p:nvPr/>
        </p:nvSpPr>
        <p:spPr bwMode="auto">
          <a:xfrm>
            <a:off x="6000760" y="3143248"/>
            <a:ext cx="2714644" cy="1571636"/>
          </a:xfrm>
          <a:prstGeom prst="wedgeRoundRectCallout">
            <a:avLst>
              <a:gd name="adj1" fmla="val -75437"/>
              <a:gd name="adj2" fmla="val 22079"/>
              <a:gd name="adj3" fmla="val 16667"/>
            </a:avLst>
          </a:prstGeom>
          <a:solidFill>
            <a:srgbClr val="FFE7B7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dirty="0" smtClean="0">
                <a:solidFill>
                  <a:schemeClr val="tx1"/>
                </a:solidFill>
              </a:rPr>
              <a:t>Vybrat všechny typy adres :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dirty="0" smtClean="0">
              <a:solidFill>
                <a:schemeClr val="tx1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cs-CZ" dirty="0" smtClean="0">
                <a:solidFill>
                  <a:schemeClr val="tx1"/>
                </a:solidFill>
              </a:rPr>
              <a:t>Adresa pro doručování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cs-CZ" dirty="0" smtClean="0">
                <a:solidFill>
                  <a:schemeClr val="tx1"/>
                </a:solidFill>
              </a:rPr>
              <a:t>Adresa </a:t>
            </a:r>
            <a:r>
              <a:rPr lang="cs-CZ" dirty="0" err="1" smtClean="0">
                <a:solidFill>
                  <a:schemeClr val="tx1"/>
                </a:solidFill>
              </a:rPr>
              <a:t>statutár</a:t>
            </a:r>
            <a:r>
              <a:rPr lang="cs-CZ" dirty="0" smtClean="0">
                <a:solidFill>
                  <a:schemeClr val="tx1"/>
                </a:solidFill>
              </a:rPr>
              <a:t>. zástupce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cs-CZ" dirty="0" smtClean="0">
                <a:solidFill>
                  <a:schemeClr val="tx1"/>
                </a:solidFill>
              </a:rPr>
              <a:t>Oficiální adresa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lang="cs-CZ" dirty="0" smtClean="0">
              <a:solidFill>
                <a:schemeClr val="tx1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dirty="0" smtClean="0">
              <a:solidFill>
                <a:schemeClr val="tx1"/>
              </a:solidFill>
            </a:endParaRPr>
          </a:p>
        </p:txBody>
      </p:sp>
      <p:sp>
        <p:nvSpPr>
          <p:cNvPr id="8" name="Zaoblený obdélníkový popisek 7"/>
          <p:cNvSpPr/>
          <p:nvPr/>
        </p:nvSpPr>
        <p:spPr bwMode="auto">
          <a:xfrm>
            <a:off x="714348" y="4572008"/>
            <a:ext cx="1071570" cy="571504"/>
          </a:xfrm>
          <a:prstGeom prst="wedgeRoundRectCallout">
            <a:avLst>
              <a:gd name="adj1" fmla="val 93243"/>
              <a:gd name="adj2" fmla="val 32185"/>
              <a:gd name="adj3" fmla="val 16667"/>
            </a:avLst>
          </a:prstGeom>
          <a:solidFill>
            <a:srgbClr val="FFE7B7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dirty="0" smtClean="0">
                <a:solidFill>
                  <a:schemeClr val="tx1"/>
                </a:solidFill>
              </a:rPr>
              <a:t>Výběr adresy</a:t>
            </a:r>
            <a:endParaRPr kumimoji="0" lang="cs-CZ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Zaoblený obdélníkový popisek 8"/>
          <p:cNvSpPr/>
          <p:nvPr/>
        </p:nvSpPr>
        <p:spPr bwMode="auto">
          <a:xfrm>
            <a:off x="6786578" y="1357298"/>
            <a:ext cx="1571636" cy="500066"/>
          </a:xfrm>
          <a:prstGeom prst="wedgeRoundRectCallout">
            <a:avLst>
              <a:gd name="adj1" fmla="val -64928"/>
              <a:gd name="adj2" fmla="val 166439"/>
              <a:gd name="adj3" fmla="val 16667"/>
            </a:avLst>
          </a:prstGeom>
          <a:solidFill>
            <a:srgbClr val="FFE7B7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Každou</a:t>
            </a:r>
            <a:r>
              <a:rPr kumimoji="0" lang="cs-CZ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adresu uložit !!!!</a:t>
            </a:r>
            <a:endParaRPr kumimoji="0" lang="cs-CZ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Zástupný symbol pro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8C0DDC79-9F6B-47B2-906A-2F829BDDED05}" type="datetime1">
              <a:rPr lang="cs-CZ" smtClean="0"/>
              <a:pPr/>
              <a:t>29.6.2009</a:t>
            </a:fld>
            <a:endParaRPr lang="cs-CZ" smtClean="0"/>
          </a:p>
        </p:txBody>
      </p:sp>
      <p:sp>
        <p:nvSpPr>
          <p:cNvPr id="19459" name="Zástupný symbol pro zápatí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smtClean="0"/>
              <a:t>www.strukturalni-fondy.cz/iop</a:t>
            </a:r>
          </a:p>
        </p:txBody>
      </p:sp>
      <p:sp>
        <p:nvSpPr>
          <p:cNvPr id="19460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C70F685-DBDC-400C-9584-448930C6C8EC}" type="slidenum">
              <a:rPr lang="cs-CZ" smtClean="0"/>
              <a:pPr/>
              <a:t>17</a:t>
            </a:fld>
            <a:endParaRPr lang="cs-CZ" smtClean="0"/>
          </a:p>
        </p:txBody>
      </p:sp>
      <p:sp>
        <p:nvSpPr>
          <p:cNvPr id="19461" name="Rectangle 4"/>
          <p:cNvSpPr>
            <a:spLocks noGrp="1" noChangeArrowheads="1"/>
          </p:cNvSpPr>
          <p:nvPr>
            <p:ph type="title"/>
          </p:nvPr>
        </p:nvSpPr>
        <p:spPr>
          <a:xfrm>
            <a:off x="928688" y="-285750"/>
            <a:ext cx="7912100" cy="1171575"/>
          </a:xfrm>
        </p:spPr>
        <p:txBody>
          <a:bodyPr/>
          <a:lstStyle/>
          <a:p>
            <a:pPr eaLnBrk="1" hangingPunct="1"/>
            <a:r>
              <a:rPr lang="cs-CZ" dirty="0" smtClean="0"/>
              <a:t>Adresa žadatele</a:t>
            </a:r>
          </a:p>
        </p:txBody>
      </p:sp>
      <p:pic>
        <p:nvPicPr>
          <p:cNvPr id="194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63" y="1428750"/>
            <a:ext cx="57531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3286125"/>
            <a:ext cx="8150225" cy="1857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8" name="Popisek se šipkou dolů 7"/>
          <p:cNvSpPr/>
          <p:nvPr/>
        </p:nvSpPr>
        <p:spPr bwMode="auto">
          <a:xfrm>
            <a:off x="2928926" y="785794"/>
            <a:ext cx="3429024" cy="500066"/>
          </a:xfrm>
          <a:prstGeom prst="downArrowCallout">
            <a:avLst/>
          </a:prstGeom>
          <a:solidFill>
            <a:schemeClr val="accent3">
              <a:lumMod val="85000"/>
            </a:schemeClr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dirty="0" smtClean="0">
                <a:solidFill>
                  <a:schemeClr val="tx1"/>
                </a:solidFill>
              </a:rPr>
              <a:t>Číselníky</a:t>
            </a:r>
            <a:endParaRPr kumimoji="0" lang="cs-CZ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Zaoblený obdélníkový popisek 8"/>
          <p:cNvSpPr/>
          <p:nvPr/>
        </p:nvSpPr>
        <p:spPr bwMode="auto">
          <a:xfrm>
            <a:off x="4857752" y="2571744"/>
            <a:ext cx="1500198" cy="571504"/>
          </a:xfrm>
          <a:prstGeom prst="wedgeRoundRectCallout">
            <a:avLst>
              <a:gd name="adj1" fmla="val -21475"/>
              <a:gd name="adj2" fmla="val 145026"/>
              <a:gd name="adj3" fmla="val 16667"/>
            </a:avLst>
          </a:prstGeom>
          <a:solidFill>
            <a:srgbClr val="FFE7B7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dirty="0" smtClean="0">
                <a:solidFill>
                  <a:schemeClr val="tx1"/>
                </a:solidFill>
              </a:rPr>
              <a:t>Filtr - vyhledávání</a:t>
            </a:r>
            <a:endParaRPr kumimoji="0" lang="cs-CZ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Zástupný symbol pro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ACEE6341-AE8E-4142-9C8F-C744125150C8}" type="datetime1">
              <a:rPr lang="cs-CZ" smtClean="0"/>
              <a:pPr/>
              <a:t>29.6.2009</a:t>
            </a:fld>
            <a:endParaRPr lang="cs-CZ" smtClean="0"/>
          </a:p>
        </p:txBody>
      </p:sp>
      <p:sp>
        <p:nvSpPr>
          <p:cNvPr id="20483" name="Zástupný symbol pro zápatí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smtClean="0"/>
              <a:t>www.strukturalni-fondy.cz/iop</a:t>
            </a:r>
          </a:p>
        </p:txBody>
      </p:sp>
      <p:sp>
        <p:nvSpPr>
          <p:cNvPr id="20484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E53239-0E64-4EF1-9A9D-DC5AA05F5AFF}" type="slidenum">
              <a:rPr lang="cs-CZ" smtClean="0"/>
              <a:pPr/>
              <a:t>18</a:t>
            </a:fld>
            <a:endParaRPr lang="cs-CZ" smtClean="0"/>
          </a:p>
        </p:txBody>
      </p:sp>
      <p:sp>
        <p:nvSpPr>
          <p:cNvPr id="20485" name="Rectangle 4"/>
          <p:cNvSpPr>
            <a:spLocks noGrp="1" noChangeArrowheads="1"/>
          </p:cNvSpPr>
          <p:nvPr>
            <p:ph type="title"/>
          </p:nvPr>
        </p:nvSpPr>
        <p:spPr>
          <a:xfrm>
            <a:off x="928688" y="-285750"/>
            <a:ext cx="7912100" cy="1171575"/>
          </a:xfrm>
        </p:spPr>
        <p:txBody>
          <a:bodyPr/>
          <a:lstStyle/>
          <a:p>
            <a:pPr eaLnBrk="1" hangingPunct="1"/>
            <a:r>
              <a:rPr lang="cs-CZ" smtClean="0"/>
              <a:t>Osoby žadatele</a:t>
            </a:r>
          </a:p>
        </p:txBody>
      </p:sp>
      <p:pic>
        <p:nvPicPr>
          <p:cNvPr id="204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8" y="714375"/>
            <a:ext cx="5643562" cy="485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38" y="5000625"/>
            <a:ext cx="4643437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aoblený obdélníkový popisek 7"/>
          <p:cNvSpPr/>
          <p:nvPr/>
        </p:nvSpPr>
        <p:spPr bwMode="auto">
          <a:xfrm>
            <a:off x="6500826" y="5143512"/>
            <a:ext cx="2071702" cy="1000132"/>
          </a:xfrm>
          <a:prstGeom prst="wedgeRoundRectCallout">
            <a:avLst>
              <a:gd name="adj1" fmla="val -59863"/>
              <a:gd name="adj2" fmla="val -187891"/>
              <a:gd name="adj3" fmla="val 16667"/>
            </a:avLst>
          </a:prstGeom>
          <a:solidFill>
            <a:srgbClr val="FFE7B7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dirty="0" smtClean="0">
                <a:solidFill>
                  <a:schemeClr val="tx1"/>
                </a:solidFill>
              </a:rPr>
              <a:t>Jedna osoba musí být „Hlavní kontaktní osoba“</a:t>
            </a:r>
            <a:endParaRPr kumimoji="0" lang="cs-CZ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Zástupný symbol pro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3BFC292A-AA3D-4AE5-B3DE-0328D267CD82}" type="datetime1">
              <a:rPr lang="cs-CZ" smtClean="0"/>
              <a:pPr/>
              <a:t>29.6.2009</a:t>
            </a:fld>
            <a:endParaRPr lang="cs-CZ" smtClean="0"/>
          </a:p>
        </p:txBody>
      </p:sp>
      <p:sp>
        <p:nvSpPr>
          <p:cNvPr id="21507" name="Zástupný symbol pro zápatí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smtClean="0"/>
              <a:t>www.strukturalni-fondy.cz/iop</a:t>
            </a:r>
          </a:p>
        </p:txBody>
      </p:sp>
      <p:sp>
        <p:nvSpPr>
          <p:cNvPr id="21508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520466E-81CD-493A-82CF-715595B5F461}" type="slidenum">
              <a:rPr lang="cs-CZ" smtClean="0"/>
              <a:pPr/>
              <a:t>19</a:t>
            </a:fld>
            <a:endParaRPr lang="cs-CZ" smtClean="0"/>
          </a:p>
        </p:txBody>
      </p:sp>
      <p:sp>
        <p:nvSpPr>
          <p:cNvPr id="21509" name="Rectangle 4"/>
          <p:cNvSpPr>
            <a:spLocks noGrp="1" noChangeArrowheads="1"/>
          </p:cNvSpPr>
          <p:nvPr>
            <p:ph type="title"/>
          </p:nvPr>
        </p:nvSpPr>
        <p:spPr>
          <a:xfrm>
            <a:off x="928688" y="-285750"/>
            <a:ext cx="7912100" cy="1171575"/>
          </a:xfrm>
        </p:spPr>
        <p:txBody>
          <a:bodyPr/>
          <a:lstStyle/>
          <a:p>
            <a:pPr eaLnBrk="1" hangingPunct="1"/>
            <a:r>
              <a:rPr lang="cs-CZ" smtClean="0"/>
              <a:t>Indikátory projektu</a:t>
            </a:r>
          </a:p>
        </p:txBody>
      </p:sp>
      <p:pic>
        <p:nvPicPr>
          <p:cNvPr id="215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75" y="642938"/>
            <a:ext cx="5753100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90900" y="5072063"/>
            <a:ext cx="575310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aoblený obdélníkový popisek 7"/>
          <p:cNvSpPr/>
          <p:nvPr/>
        </p:nvSpPr>
        <p:spPr bwMode="auto">
          <a:xfrm>
            <a:off x="571472" y="5000636"/>
            <a:ext cx="2071702" cy="1500198"/>
          </a:xfrm>
          <a:prstGeom prst="wedgeRoundRectCallout">
            <a:avLst>
              <a:gd name="adj1" fmla="val 87225"/>
              <a:gd name="adj2" fmla="val 10851"/>
              <a:gd name="adj3" fmla="val 16667"/>
            </a:avLst>
          </a:prstGeom>
          <a:solidFill>
            <a:srgbClr val="FFE7B7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Kritérium je povinné při plánování aktivity</a:t>
            </a:r>
            <a:r>
              <a:rPr kumimoji="0" lang="cs-CZ" sz="11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vedoucí ke snížení energetické náročnosti budov</a:t>
            </a:r>
            <a:endParaRPr kumimoji="0" lang="cs-CZ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Zástupný symbol pro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184A07A2-6698-4116-8A02-51D6D7DB219A}" type="datetime1">
              <a:rPr lang="cs-CZ" smtClean="0"/>
              <a:pPr/>
              <a:t>29.6.2009</a:t>
            </a:fld>
            <a:endParaRPr lang="cs-CZ" smtClean="0"/>
          </a:p>
        </p:txBody>
      </p:sp>
      <p:sp>
        <p:nvSpPr>
          <p:cNvPr id="5123" name="Zástupný symbol pro zápatí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smtClean="0"/>
              <a:t>www.strukturalni-fondy.cz/iop</a:t>
            </a:r>
          </a:p>
        </p:txBody>
      </p:sp>
      <p:sp>
        <p:nvSpPr>
          <p:cNvPr id="5124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5DA2E44-104C-447F-B8B9-478947284424}" type="slidenum">
              <a:rPr lang="cs-CZ" smtClean="0"/>
              <a:pPr/>
              <a:t>2</a:t>
            </a:fld>
            <a:endParaRPr lang="cs-CZ" smtClean="0"/>
          </a:p>
        </p:txBody>
      </p:sp>
      <p:sp>
        <p:nvSpPr>
          <p:cNvPr id="5125" name="Rectangle 4"/>
          <p:cNvSpPr>
            <a:spLocks noGrp="1" noChangeArrowheads="1"/>
          </p:cNvSpPr>
          <p:nvPr>
            <p:ph type="title"/>
          </p:nvPr>
        </p:nvSpPr>
        <p:spPr>
          <a:xfrm>
            <a:off x="928688" y="-285750"/>
            <a:ext cx="7912100" cy="1171575"/>
          </a:xfrm>
        </p:spPr>
        <p:txBody>
          <a:bodyPr/>
          <a:lstStyle/>
          <a:p>
            <a:pPr eaLnBrk="1" hangingPunct="1"/>
            <a:r>
              <a:rPr lang="cs-CZ" dirty="0" smtClean="0"/>
              <a:t>BENEFIT7 nová žádost</a:t>
            </a:r>
          </a:p>
        </p:txBody>
      </p:sp>
      <p:sp>
        <p:nvSpPr>
          <p:cNvPr id="8" name="TextovéPole 7"/>
          <p:cNvSpPr txBox="1"/>
          <p:nvPr/>
        </p:nvSpPr>
        <p:spPr>
          <a:xfrm>
            <a:off x="1714480" y="2214554"/>
            <a:ext cx="6929486" cy="3108543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cs-CZ" sz="2800" dirty="0" smtClean="0">
                <a:solidFill>
                  <a:schemeClr val="tx1"/>
                </a:solidFill>
              </a:rPr>
              <a:t>Při vyplňování postupujeme dle </a:t>
            </a:r>
          </a:p>
          <a:p>
            <a:r>
              <a:rPr lang="cs-CZ" sz="2800" b="1" dirty="0" smtClean="0">
                <a:solidFill>
                  <a:schemeClr val="tx1"/>
                </a:solidFill>
              </a:rPr>
              <a:t>Přílohy č. 5 Pokyny pro vyplnění elektronické projektové žádosti BENEFIT7 </a:t>
            </a:r>
            <a:r>
              <a:rPr lang="cs-CZ" sz="2800" dirty="0" smtClean="0">
                <a:solidFill>
                  <a:schemeClr val="tx1"/>
                </a:solidFill>
              </a:rPr>
              <a:t>(dále jen Pokyny)</a:t>
            </a:r>
            <a:endParaRPr lang="cs-CZ" sz="2800" b="1" dirty="0" smtClean="0">
              <a:solidFill>
                <a:schemeClr val="tx1"/>
              </a:solidFill>
            </a:endParaRPr>
          </a:p>
          <a:p>
            <a:r>
              <a:rPr lang="cs-CZ" sz="2800" b="1" dirty="0" smtClean="0">
                <a:solidFill>
                  <a:schemeClr val="tx1"/>
                </a:solidFill>
              </a:rPr>
              <a:t>Příručky pro žadatele a příjemce</a:t>
            </a:r>
            <a:endParaRPr lang="cs-CZ" sz="2800" dirty="0" smtClean="0">
              <a:solidFill>
                <a:schemeClr val="tx1"/>
              </a:solidFill>
            </a:endParaRPr>
          </a:p>
          <a:p>
            <a:r>
              <a:rPr lang="cs-CZ" sz="2800" dirty="0">
                <a:solidFill>
                  <a:schemeClr val="tx1"/>
                </a:solidFill>
              </a:rPr>
              <a:t>z</a:t>
            </a:r>
            <a:r>
              <a:rPr lang="cs-CZ" sz="2800" dirty="0" smtClean="0">
                <a:solidFill>
                  <a:schemeClr val="tx1"/>
                </a:solidFill>
              </a:rPr>
              <a:t>veřejněné na http://www.</a:t>
            </a:r>
            <a:r>
              <a:rPr lang="cs-CZ" sz="2800" dirty="0" err="1" smtClean="0">
                <a:solidFill>
                  <a:schemeClr val="tx1"/>
                </a:solidFill>
              </a:rPr>
              <a:t>strukturalni</a:t>
            </a:r>
            <a:r>
              <a:rPr lang="cs-CZ" sz="2800" dirty="0" smtClean="0">
                <a:solidFill>
                  <a:schemeClr val="tx1"/>
                </a:solidFill>
              </a:rPr>
              <a:t>-fondy.</a:t>
            </a:r>
            <a:r>
              <a:rPr lang="cs-CZ" sz="2800" dirty="0" err="1" smtClean="0">
                <a:solidFill>
                  <a:schemeClr val="tx1"/>
                </a:solidFill>
              </a:rPr>
              <a:t>cz</a:t>
            </a:r>
            <a:endParaRPr lang="cs-CZ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B298F2F5-F44E-465B-9326-D24BBD0E31BD}" type="datetime1">
              <a:rPr lang="cs-CZ" smtClean="0"/>
              <a:pPr/>
              <a:t>29.6.2009</a:t>
            </a:fld>
            <a:endParaRPr lang="cs-CZ" smtClean="0"/>
          </a:p>
        </p:txBody>
      </p:sp>
      <p:sp>
        <p:nvSpPr>
          <p:cNvPr id="23555" name="Zástupný symbol pro zápatí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smtClean="0"/>
              <a:t>www.strukturalni-fondy.cz/iop</a:t>
            </a:r>
          </a:p>
        </p:txBody>
      </p:sp>
      <p:sp>
        <p:nvSpPr>
          <p:cNvPr id="23556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238B093-4934-4771-A956-4395DD79AA7C}" type="slidenum">
              <a:rPr lang="cs-CZ" smtClean="0"/>
              <a:pPr/>
              <a:t>20</a:t>
            </a:fld>
            <a:endParaRPr lang="cs-CZ" smtClean="0"/>
          </a:p>
        </p:txBody>
      </p:sp>
      <p:sp>
        <p:nvSpPr>
          <p:cNvPr id="23557" name="TextovéPole 10"/>
          <p:cNvSpPr txBox="1">
            <a:spLocks noChangeArrowheads="1"/>
          </p:cNvSpPr>
          <p:nvPr/>
        </p:nvSpPr>
        <p:spPr bwMode="auto">
          <a:xfrm>
            <a:off x="1214438" y="928688"/>
            <a:ext cx="6786562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cs-CZ">
              <a:solidFill>
                <a:schemeClr val="tx1"/>
              </a:solidFill>
            </a:endParaRPr>
          </a:p>
          <a:p>
            <a:pPr algn="l">
              <a:buFont typeface="Arial" charset="0"/>
              <a:buChar char="•"/>
            </a:pPr>
            <a:r>
              <a:rPr lang="cs-CZ" sz="2000">
                <a:solidFill>
                  <a:schemeClr val="tx1"/>
                </a:solidFill>
              </a:rPr>
              <a:t>V případě, že žadatel plánuje realizaci investic, které vedou ke snížení energetické náročnosti budovy.</a:t>
            </a:r>
          </a:p>
          <a:p>
            <a:pPr algn="l">
              <a:buFont typeface="Arial" charset="0"/>
              <a:buChar char="•"/>
            </a:pPr>
            <a:endParaRPr lang="cs-CZ" sz="2000">
              <a:solidFill>
                <a:schemeClr val="tx1"/>
              </a:solidFill>
            </a:endParaRPr>
          </a:p>
          <a:p>
            <a:pPr algn="l">
              <a:buFont typeface="Arial" charset="0"/>
              <a:buChar char="•"/>
            </a:pPr>
            <a:r>
              <a:rPr lang="cs-CZ" sz="2000">
                <a:solidFill>
                  <a:schemeClr val="tx1"/>
                </a:solidFill>
              </a:rPr>
              <a:t>Na záložce je třeba vybrat alespoň jedno enviromentální kritérium (kvantifikovatelné,nekvantifikovatelné, popřípadě oboje).</a:t>
            </a:r>
          </a:p>
          <a:p>
            <a:pPr algn="l">
              <a:buFont typeface="Arial" charset="0"/>
              <a:buChar char="•"/>
            </a:pPr>
            <a:endParaRPr lang="cs-CZ">
              <a:solidFill>
                <a:schemeClr val="tx1"/>
              </a:solidFill>
            </a:endParaRPr>
          </a:p>
          <a:p>
            <a:pPr algn="l"/>
            <a:endParaRPr lang="cs-CZ">
              <a:solidFill>
                <a:schemeClr val="tx1"/>
              </a:solidFill>
            </a:endParaRPr>
          </a:p>
          <a:p>
            <a:pPr algn="l"/>
            <a:endParaRPr lang="cs-CZ">
              <a:solidFill>
                <a:schemeClr val="tx1"/>
              </a:solidFill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1357313" y="3786188"/>
            <a:ext cx="6572250" cy="954087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solidFill>
              <a:schemeClr val="accent2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cs-CZ" b="1" dirty="0">
                <a:solidFill>
                  <a:schemeClr val="tx1"/>
                </a:solidFill>
              </a:rPr>
              <a:t>Doporučení </a:t>
            </a:r>
          </a:p>
          <a:p>
            <a:pPr>
              <a:defRPr/>
            </a:pPr>
            <a:r>
              <a:rPr lang="cs-CZ" dirty="0">
                <a:solidFill>
                  <a:schemeClr val="tx1"/>
                </a:solidFill>
              </a:rPr>
              <a:t>Vyberte nekvantifikované kritérium :            </a:t>
            </a:r>
          </a:p>
          <a:p>
            <a:pPr>
              <a:defRPr/>
            </a:pPr>
            <a:r>
              <a:rPr lang="cs-CZ" dirty="0">
                <a:solidFill>
                  <a:schemeClr val="tx1"/>
                </a:solidFill>
              </a:rPr>
              <a:t>Přispěje realizace projektu k úsporám energie či ke zvýšení výroby energie z obnovitelných zdrojů ? </a:t>
            </a:r>
          </a:p>
        </p:txBody>
      </p:sp>
      <p:sp>
        <p:nvSpPr>
          <p:cNvPr id="23559" name="Rectangle 4"/>
          <p:cNvSpPr>
            <a:spLocks noGrp="1" noChangeArrowheads="1"/>
          </p:cNvSpPr>
          <p:nvPr>
            <p:ph type="title"/>
          </p:nvPr>
        </p:nvSpPr>
        <p:spPr>
          <a:xfrm>
            <a:off x="928688" y="-285750"/>
            <a:ext cx="7912100" cy="1171575"/>
          </a:xfrm>
        </p:spPr>
        <p:txBody>
          <a:bodyPr/>
          <a:lstStyle/>
          <a:p>
            <a:pPr eaLnBrk="1" hangingPunct="1"/>
            <a:r>
              <a:rPr lang="cs-CZ" smtClean="0"/>
              <a:t>Enviromentální kritéria</a:t>
            </a: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 descr="žádost 2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7" y="1571612"/>
            <a:ext cx="4071934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Zástupný symbol pro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2BC1C511-7ACD-4EE4-A643-5C507375AFCE}" type="datetime1">
              <a:rPr lang="cs-CZ" smtClean="0"/>
              <a:pPr/>
              <a:t>29.6.2009</a:t>
            </a:fld>
            <a:endParaRPr lang="cs-CZ" smtClean="0"/>
          </a:p>
        </p:txBody>
      </p:sp>
      <p:sp>
        <p:nvSpPr>
          <p:cNvPr id="22531" name="Zástupný symbol pro zápatí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smtClean="0"/>
              <a:t>www.strukturalni-fondy.cz/iop</a:t>
            </a:r>
          </a:p>
        </p:txBody>
      </p:sp>
      <p:sp>
        <p:nvSpPr>
          <p:cNvPr id="22532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30F1B44-9402-4508-931C-5583D33B67F7}" type="slidenum">
              <a:rPr lang="cs-CZ" smtClean="0"/>
              <a:pPr/>
              <a:t>21</a:t>
            </a:fld>
            <a:endParaRPr lang="cs-CZ" smtClean="0"/>
          </a:p>
        </p:txBody>
      </p:sp>
      <p:sp>
        <p:nvSpPr>
          <p:cNvPr id="22533" name="Rectangle 4"/>
          <p:cNvSpPr>
            <a:spLocks noGrp="1" noChangeArrowheads="1"/>
          </p:cNvSpPr>
          <p:nvPr>
            <p:ph type="title"/>
          </p:nvPr>
        </p:nvSpPr>
        <p:spPr>
          <a:xfrm>
            <a:off x="928662" y="-214338"/>
            <a:ext cx="7912100" cy="1171575"/>
          </a:xfrm>
        </p:spPr>
        <p:txBody>
          <a:bodyPr/>
          <a:lstStyle/>
          <a:p>
            <a:pPr eaLnBrk="1" hangingPunct="1"/>
            <a:r>
              <a:rPr lang="cs-CZ" smtClean="0"/>
              <a:t>Enviromentální kritéria</a:t>
            </a:r>
          </a:p>
        </p:txBody>
      </p:sp>
      <p:pic>
        <p:nvPicPr>
          <p:cNvPr id="225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714356"/>
            <a:ext cx="4471987" cy="470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aoblený obdélníkový popisek 6"/>
          <p:cNvSpPr/>
          <p:nvPr/>
        </p:nvSpPr>
        <p:spPr bwMode="auto">
          <a:xfrm>
            <a:off x="5429256" y="4500570"/>
            <a:ext cx="2071702" cy="1071570"/>
          </a:xfrm>
          <a:prstGeom prst="wedgeRoundRectCallout">
            <a:avLst>
              <a:gd name="adj1" fmla="val -74727"/>
              <a:gd name="adj2" fmla="val 15792"/>
              <a:gd name="adj3" fmla="val 16667"/>
            </a:avLst>
          </a:prstGeom>
          <a:solidFill>
            <a:srgbClr val="FFE7B7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Vybrat nekvantifikované </a:t>
            </a:r>
            <a:r>
              <a:rPr kumimoji="0" lang="cs-CZ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enviromentální</a:t>
            </a:r>
            <a:r>
              <a:rPr kumimoji="0" lang="cs-CZ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kritérium</a:t>
            </a:r>
          </a:p>
        </p:txBody>
      </p:sp>
      <p:sp>
        <p:nvSpPr>
          <p:cNvPr id="9" name="Obdélník 8"/>
          <p:cNvSpPr/>
          <p:nvPr/>
        </p:nvSpPr>
        <p:spPr>
          <a:xfrm>
            <a:off x="7143768" y="2928934"/>
            <a:ext cx="357188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cs-CZ" sz="1800" b="1" dirty="0">
                <a:solidFill>
                  <a:srgbClr val="66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×</a:t>
            </a:r>
            <a:endParaRPr lang="cs-CZ" sz="1800" dirty="0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Zástupný symbol pro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7CCA0191-A90E-43C2-88CD-8C5F7689E77F}" type="datetime1">
              <a:rPr lang="cs-CZ" smtClean="0"/>
              <a:pPr/>
              <a:t>29.6.2009</a:t>
            </a:fld>
            <a:endParaRPr lang="cs-CZ" smtClean="0"/>
          </a:p>
        </p:txBody>
      </p:sp>
      <p:sp>
        <p:nvSpPr>
          <p:cNvPr id="25603" name="Zástupný symbol pro zápatí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smtClean="0"/>
              <a:t>www.strukturalni-fondy.cz/iop</a:t>
            </a:r>
          </a:p>
        </p:txBody>
      </p:sp>
      <p:sp>
        <p:nvSpPr>
          <p:cNvPr id="25604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181062D-5965-490F-974D-7ED7BD4B72C8}" type="slidenum">
              <a:rPr lang="cs-CZ" smtClean="0"/>
              <a:pPr/>
              <a:t>22</a:t>
            </a:fld>
            <a:endParaRPr lang="cs-CZ" smtClean="0"/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Financování 5.2.b)</a:t>
            </a:r>
          </a:p>
        </p:txBody>
      </p:sp>
      <p:sp>
        <p:nvSpPr>
          <p:cNvPr id="25606" name="Vývojový diagram: postup 7"/>
          <p:cNvSpPr>
            <a:spLocks noChangeArrowheads="1"/>
          </p:cNvSpPr>
          <p:nvPr/>
        </p:nvSpPr>
        <p:spPr bwMode="auto">
          <a:xfrm>
            <a:off x="1571625" y="2000250"/>
            <a:ext cx="5929313" cy="1071563"/>
          </a:xfrm>
          <a:prstGeom prst="flowChartProcess">
            <a:avLst/>
          </a:prstGeom>
          <a:solidFill>
            <a:srgbClr val="FFFF97"/>
          </a:solidFill>
          <a:ln w="9525" algn="ctr">
            <a:solidFill>
              <a:schemeClr val="accent2"/>
            </a:solidFill>
            <a:round/>
            <a:headEnd/>
            <a:tailEnd/>
          </a:ln>
        </p:spPr>
        <p:txBody>
          <a:bodyPr anchor="ctr" anchorCtr="1"/>
          <a:lstStyle/>
          <a:p>
            <a:r>
              <a:rPr lang="cs-CZ" sz="2800">
                <a:solidFill>
                  <a:schemeClr val="tx1"/>
                </a:solidFill>
              </a:rPr>
              <a:t>Celkové uznatelné výdaje – 100%</a:t>
            </a:r>
          </a:p>
        </p:txBody>
      </p:sp>
      <p:sp>
        <p:nvSpPr>
          <p:cNvPr id="25607" name="Vývojový diagram: postup 8"/>
          <p:cNvSpPr>
            <a:spLocks noChangeArrowheads="1"/>
          </p:cNvSpPr>
          <p:nvPr/>
        </p:nvSpPr>
        <p:spPr bwMode="auto">
          <a:xfrm>
            <a:off x="1571625" y="3071813"/>
            <a:ext cx="3143250" cy="1071562"/>
          </a:xfrm>
          <a:prstGeom prst="flowChartProcess">
            <a:avLst/>
          </a:prstGeom>
          <a:solidFill>
            <a:srgbClr val="CCFFFF"/>
          </a:solidFill>
          <a:ln w="9525" algn="ctr">
            <a:solidFill>
              <a:schemeClr val="accent2"/>
            </a:solidFill>
            <a:round/>
            <a:headEnd/>
            <a:tailEnd/>
          </a:ln>
        </p:spPr>
        <p:txBody>
          <a:bodyPr anchor="ctr" anchorCtr="1"/>
          <a:lstStyle/>
          <a:p>
            <a:r>
              <a:rPr lang="cs-CZ" sz="2000">
                <a:solidFill>
                  <a:schemeClr val="tx1"/>
                </a:solidFill>
              </a:rPr>
              <a:t>Dotace ERDF + SR* </a:t>
            </a:r>
          </a:p>
          <a:p>
            <a:r>
              <a:rPr lang="cs-CZ" sz="2000">
                <a:solidFill>
                  <a:schemeClr val="tx1"/>
                </a:solidFill>
              </a:rPr>
              <a:t>40% - 60%</a:t>
            </a:r>
          </a:p>
        </p:txBody>
      </p:sp>
      <p:sp>
        <p:nvSpPr>
          <p:cNvPr id="10" name="Vývojový diagram: postup 9"/>
          <p:cNvSpPr/>
          <p:nvPr/>
        </p:nvSpPr>
        <p:spPr bwMode="auto">
          <a:xfrm>
            <a:off x="4714875" y="3071813"/>
            <a:ext cx="2786063" cy="1071562"/>
          </a:xfrm>
          <a:prstGeom prst="flowChartProcess">
            <a:avLst/>
          </a:prstGeom>
          <a:solidFill>
            <a:schemeClr val="accent3">
              <a:lumMod val="85000"/>
            </a:schemeClr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/>
          <a:p>
            <a:pPr>
              <a:defRPr/>
            </a:pPr>
            <a:r>
              <a:rPr lang="cs-CZ" sz="2000" dirty="0">
                <a:solidFill>
                  <a:schemeClr val="tx1"/>
                </a:solidFill>
              </a:rPr>
              <a:t>Spoluúčast majitelů domů 60%-40%</a:t>
            </a:r>
          </a:p>
        </p:txBody>
      </p:sp>
      <p:sp>
        <p:nvSpPr>
          <p:cNvPr id="25609" name="TextovéPole 10"/>
          <p:cNvSpPr txBox="1">
            <a:spLocks noChangeArrowheads="1"/>
          </p:cNvSpPr>
          <p:nvPr/>
        </p:nvSpPr>
        <p:spPr bwMode="auto">
          <a:xfrm>
            <a:off x="642938" y="5929313"/>
            <a:ext cx="74295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600">
                <a:solidFill>
                  <a:schemeClr val="tx1"/>
                </a:solidFill>
              </a:rPr>
              <a:t>* V případě JZ dotace 36% (30%)  - spoluúčast 44% - 70% </a:t>
            </a:r>
          </a:p>
        </p:txBody>
      </p:sp>
      <p:sp>
        <p:nvSpPr>
          <p:cNvPr id="25610" name="Obdélník 12"/>
          <p:cNvSpPr>
            <a:spLocks noChangeArrowheads="1"/>
          </p:cNvSpPr>
          <p:nvPr/>
        </p:nvSpPr>
        <p:spPr bwMode="auto">
          <a:xfrm>
            <a:off x="571500" y="785813"/>
            <a:ext cx="7643813" cy="1357312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cs-CZ" sz="2800" b="1">
                <a:solidFill>
                  <a:schemeClr val="accent2"/>
                </a:solidFill>
              </a:rPr>
              <a:t>Financování 5.2.b) Regenerace bytových domů</a:t>
            </a:r>
          </a:p>
          <a:p>
            <a:endParaRPr lang="cs-CZ" sz="2800" b="1">
              <a:solidFill>
                <a:schemeClr val="accent2"/>
              </a:solidFill>
            </a:endParaRPr>
          </a:p>
        </p:txBody>
      </p:sp>
      <p:sp>
        <p:nvSpPr>
          <p:cNvPr id="25611" name="Vývojový diagram: postup 13"/>
          <p:cNvSpPr>
            <a:spLocks noChangeArrowheads="1"/>
          </p:cNvSpPr>
          <p:nvPr/>
        </p:nvSpPr>
        <p:spPr bwMode="auto">
          <a:xfrm>
            <a:off x="1571625" y="4500563"/>
            <a:ext cx="2214563" cy="1000125"/>
          </a:xfrm>
          <a:prstGeom prst="flowChartProcess">
            <a:avLst/>
          </a:prstGeom>
          <a:solidFill>
            <a:srgbClr val="CCFFFF"/>
          </a:solidFill>
          <a:ln w="9525" algn="ctr">
            <a:solidFill>
              <a:schemeClr val="accent2"/>
            </a:solidFill>
            <a:round/>
            <a:headEnd/>
            <a:tailEnd/>
          </a:ln>
        </p:spPr>
        <p:txBody>
          <a:bodyPr anchor="ctr" anchorCtr="1"/>
          <a:lstStyle/>
          <a:p>
            <a:r>
              <a:rPr lang="cs-CZ" sz="2000">
                <a:solidFill>
                  <a:schemeClr val="tx1"/>
                </a:solidFill>
              </a:rPr>
              <a:t>Dotace ERDF 85%</a:t>
            </a:r>
          </a:p>
        </p:txBody>
      </p:sp>
      <p:sp>
        <p:nvSpPr>
          <p:cNvPr id="25612" name="Vývojový diagram: postup 14"/>
          <p:cNvSpPr>
            <a:spLocks noChangeArrowheads="1"/>
          </p:cNvSpPr>
          <p:nvPr/>
        </p:nvSpPr>
        <p:spPr bwMode="auto">
          <a:xfrm>
            <a:off x="3714750" y="4500563"/>
            <a:ext cx="985838" cy="1000125"/>
          </a:xfrm>
          <a:prstGeom prst="flowChartProcess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endParaRPr lang="cs-CZ"/>
          </a:p>
        </p:txBody>
      </p:sp>
      <p:sp>
        <p:nvSpPr>
          <p:cNvPr id="25613" name="Vývojový diagram: postup 15"/>
          <p:cNvSpPr>
            <a:spLocks noChangeArrowheads="1"/>
          </p:cNvSpPr>
          <p:nvPr/>
        </p:nvSpPr>
        <p:spPr bwMode="auto">
          <a:xfrm>
            <a:off x="3786188" y="4500563"/>
            <a:ext cx="928687" cy="1000125"/>
          </a:xfrm>
          <a:prstGeom prst="flowChartProcess">
            <a:avLst/>
          </a:prstGeom>
          <a:solidFill>
            <a:srgbClr val="CCFFFF"/>
          </a:solidFill>
          <a:ln w="9525" algn="ctr">
            <a:solidFill>
              <a:schemeClr val="accent2"/>
            </a:solidFill>
            <a:round/>
            <a:headEnd/>
            <a:tailEnd/>
          </a:ln>
        </p:spPr>
        <p:txBody>
          <a:bodyPr anchor="ctr" anchorCtr="1"/>
          <a:lstStyle/>
          <a:p>
            <a:r>
              <a:rPr lang="cs-CZ" sz="1800">
                <a:solidFill>
                  <a:schemeClr val="tx1"/>
                </a:solidFill>
              </a:rPr>
              <a:t>Dotace SR 15%</a:t>
            </a: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Zástupný symbol pro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AFA8B9BE-C458-405E-94EB-CCB99F5479CF}" type="datetime1">
              <a:rPr lang="cs-CZ" smtClean="0"/>
              <a:pPr/>
              <a:t>29.6.2009</a:t>
            </a:fld>
            <a:endParaRPr lang="cs-CZ" smtClean="0"/>
          </a:p>
        </p:txBody>
      </p:sp>
      <p:sp>
        <p:nvSpPr>
          <p:cNvPr id="26627" name="Zástupný symbol pro zápatí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smtClean="0"/>
              <a:t>www.strukturalni-fondy.cz/iop</a:t>
            </a:r>
          </a:p>
        </p:txBody>
      </p:sp>
      <p:sp>
        <p:nvSpPr>
          <p:cNvPr id="26628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6F2551A-CBBA-498D-A0D1-5FD3B5C87737}" type="slidenum">
              <a:rPr lang="cs-CZ" smtClean="0"/>
              <a:pPr/>
              <a:t>23</a:t>
            </a:fld>
            <a:endParaRPr lang="cs-CZ" smtClean="0"/>
          </a:p>
        </p:txBody>
      </p:sp>
      <p:sp>
        <p:nvSpPr>
          <p:cNvPr id="26629" name="Rectangle 2"/>
          <p:cNvSpPr>
            <a:spLocks noGrp="1" noChangeArrowheads="1"/>
          </p:cNvSpPr>
          <p:nvPr>
            <p:ph type="title"/>
          </p:nvPr>
        </p:nvSpPr>
        <p:spPr>
          <a:xfrm>
            <a:off x="857250" y="1143000"/>
            <a:ext cx="7912100" cy="1171575"/>
          </a:xfrm>
        </p:spPr>
        <p:txBody>
          <a:bodyPr/>
          <a:lstStyle/>
          <a:p>
            <a:pPr eaLnBrk="1" hangingPunct="1"/>
            <a:r>
              <a:rPr lang="cs-CZ" sz="2800" smtClean="0">
                <a:solidFill>
                  <a:schemeClr val="accent2"/>
                </a:solidFill>
              </a:rPr>
              <a:t>Pokyny k vyplnění elektronické žádosti </a:t>
            </a:r>
            <a:br>
              <a:rPr lang="cs-CZ" sz="2800" smtClean="0">
                <a:solidFill>
                  <a:schemeClr val="accent2"/>
                </a:solidFill>
              </a:rPr>
            </a:br>
            <a:r>
              <a:rPr lang="cs-CZ" sz="2800" smtClean="0">
                <a:solidFill>
                  <a:schemeClr val="accent2"/>
                </a:solidFill>
              </a:rPr>
              <a:t>projektové  žádosti BENEFIT7</a:t>
            </a:r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928688" y="2786063"/>
            <a:ext cx="7500937" cy="1143000"/>
          </a:xfrm>
          <a:solidFill>
            <a:schemeClr val="accent3">
              <a:lumMod val="85000"/>
            </a:schemeClr>
          </a:solidFill>
          <a:ln>
            <a:solidFill>
              <a:schemeClr val="accent2"/>
            </a:solidFill>
          </a:ln>
        </p:spPr>
        <p:txBody>
          <a:bodyPr/>
          <a:lstStyle/>
          <a:p>
            <a:pPr algn="ctr">
              <a:buFont typeface="Lucida Sans Unicode" pitchFamily="34" charset="0"/>
              <a:buNone/>
              <a:defRPr/>
            </a:pPr>
            <a:r>
              <a:rPr lang="cs-CZ" sz="2000" dirty="0" smtClean="0">
                <a:solidFill>
                  <a:schemeClr val="tx1"/>
                </a:solidFill>
              </a:rPr>
              <a:t>Pro snadnější vyplňování doporučujeme nejdříve finanční potřeby a zdroje rozepsat mimo žádost v BENEFIT7  např. v </a:t>
            </a:r>
            <a:r>
              <a:rPr lang="cs-CZ" sz="2000" dirty="0" err="1" smtClean="0">
                <a:solidFill>
                  <a:schemeClr val="tx1"/>
                </a:solidFill>
              </a:rPr>
              <a:t>excelové</a:t>
            </a:r>
            <a:r>
              <a:rPr lang="cs-CZ" sz="2000" dirty="0" smtClean="0">
                <a:solidFill>
                  <a:schemeClr val="tx1"/>
                </a:solidFill>
              </a:rPr>
              <a:t>  tabulce. </a:t>
            </a: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928688" y="-285750"/>
            <a:ext cx="791210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cs-CZ" sz="4400" kern="0" dirty="0">
                <a:latin typeface="+mj-lt"/>
                <a:ea typeface="+mj-ea"/>
                <a:cs typeface="+mj-cs"/>
              </a:rPr>
              <a:t>Doporučení</a:t>
            </a: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Zástupný symbol pro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9DFAA48B-7943-4CCC-8451-C1D9E9EF0134}" type="datetime1">
              <a:rPr lang="cs-CZ" smtClean="0"/>
              <a:pPr/>
              <a:t>29.6.2009</a:t>
            </a:fld>
            <a:endParaRPr lang="cs-CZ" smtClean="0"/>
          </a:p>
        </p:txBody>
      </p:sp>
      <p:sp>
        <p:nvSpPr>
          <p:cNvPr id="27651" name="Zástupný symbol pro zápatí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smtClean="0"/>
              <a:t>www.strukturalni-fondy.cz/iop</a:t>
            </a:r>
          </a:p>
        </p:txBody>
      </p:sp>
      <p:sp>
        <p:nvSpPr>
          <p:cNvPr id="27652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191466-07E8-4EEB-8474-EF5BC6285980}" type="slidenum">
              <a:rPr lang="cs-CZ" smtClean="0"/>
              <a:pPr/>
              <a:t>24</a:t>
            </a:fld>
            <a:endParaRPr lang="cs-CZ" smtClean="0"/>
          </a:p>
        </p:txBody>
      </p:sp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88" y="-285750"/>
            <a:ext cx="7912100" cy="1171575"/>
          </a:xfrm>
        </p:spPr>
        <p:txBody>
          <a:bodyPr/>
          <a:lstStyle/>
          <a:p>
            <a:pPr eaLnBrk="1" hangingPunct="1"/>
            <a:r>
              <a:rPr lang="cs-CZ" smtClean="0"/>
              <a:t>Příklad </a:t>
            </a:r>
          </a:p>
        </p:txBody>
      </p:sp>
      <p:sp>
        <p:nvSpPr>
          <p:cNvPr id="27654" name="Zástupný symbol pro obsah 6"/>
          <p:cNvSpPr>
            <a:spLocks noGrp="1"/>
          </p:cNvSpPr>
          <p:nvPr>
            <p:ph idx="1"/>
          </p:nvPr>
        </p:nvSpPr>
        <p:spPr>
          <a:xfrm>
            <a:off x="1285875" y="928688"/>
            <a:ext cx="7539038" cy="1428750"/>
          </a:xfrm>
        </p:spPr>
        <p:txBody>
          <a:bodyPr/>
          <a:lstStyle/>
          <a:p>
            <a:pPr>
              <a:buFont typeface="Lucida Sans Unicode" pitchFamily="34" charset="0"/>
              <a:buNone/>
            </a:pPr>
            <a:r>
              <a:rPr lang="cs-CZ" sz="2400" b="1" dirty="0" smtClean="0"/>
              <a:t>Příklad pro žádost do 5.2.b) – míra podpory 40%</a:t>
            </a:r>
          </a:p>
          <a:p>
            <a:pPr>
              <a:buFont typeface="Lucida Sans Unicode" pitchFamily="34" charset="0"/>
              <a:buNone/>
            </a:pPr>
            <a:r>
              <a:rPr lang="cs-CZ" sz="2000" dirty="0" smtClean="0">
                <a:solidFill>
                  <a:schemeClr val="tx1"/>
                </a:solidFill>
              </a:rPr>
              <a:t>Celkové investiční náklady  1 202 011,--Kč</a:t>
            </a:r>
          </a:p>
          <a:p>
            <a:pPr>
              <a:buFont typeface="Lucida Sans Unicode" pitchFamily="34" charset="0"/>
              <a:buNone/>
            </a:pPr>
            <a:r>
              <a:rPr lang="cs-CZ" sz="2000" dirty="0" smtClean="0">
                <a:solidFill>
                  <a:schemeClr val="tx1"/>
                </a:solidFill>
              </a:rPr>
              <a:t>Celkové způsobilé výdaje       999 510,--Kč</a:t>
            </a:r>
          </a:p>
          <a:p>
            <a:pPr>
              <a:buFont typeface="Lucida Sans Unicode" pitchFamily="34" charset="0"/>
              <a:buNone/>
            </a:pPr>
            <a:endParaRPr lang="cs-CZ" sz="2000" dirty="0" smtClean="0">
              <a:solidFill>
                <a:schemeClr val="tx1"/>
              </a:solidFill>
            </a:endParaRPr>
          </a:p>
          <a:p>
            <a:pPr>
              <a:buFont typeface="Lucida Sans Unicode" pitchFamily="34" charset="0"/>
              <a:buNone/>
            </a:pPr>
            <a:endParaRPr lang="cs-CZ" sz="2000" dirty="0" smtClean="0">
              <a:solidFill>
                <a:schemeClr val="tx1"/>
              </a:solidFill>
            </a:endParaRPr>
          </a:p>
          <a:p>
            <a:pPr>
              <a:buFont typeface="Lucida Sans Unicode" pitchFamily="34" charset="0"/>
              <a:buNone/>
            </a:pPr>
            <a:endParaRPr lang="cs-CZ" sz="2000" dirty="0" smtClean="0">
              <a:solidFill>
                <a:schemeClr val="tx1"/>
              </a:solidFill>
            </a:endParaRPr>
          </a:p>
        </p:txBody>
      </p:sp>
      <p:graphicFrame>
        <p:nvGraphicFramePr>
          <p:cNvPr id="9" name="Tabulka 8"/>
          <p:cNvGraphicFramePr>
            <a:graphicFrameLocks noGrp="1"/>
          </p:cNvGraphicFramePr>
          <p:nvPr/>
        </p:nvGraphicFramePr>
        <p:xfrm>
          <a:off x="1428728" y="2571741"/>
          <a:ext cx="6500858" cy="2468884"/>
        </p:xfrm>
        <a:graphic>
          <a:graphicData uri="http://schemas.openxmlformats.org/drawingml/2006/table">
            <a:tbl>
              <a:tblPr/>
              <a:tblGrid>
                <a:gridCol w="2677823"/>
                <a:gridCol w="924325"/>
                <a:gridCol w="924325"/>
                <a:gridCol w="1005883"/>
                <a:gridCol w="968502"/>
              </a:tblGrid>
              <a:tr h="404403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latin typeface="Times New Roman"/>
                        </a:rPr>
                        <a:t>2010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latin typeface="Times New Roman"/>
                        </a:rPr>
                        <a:t>2011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latin typeface="Times New Roman"/>
                        </a:rPr>
                        <a:t>2012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latin typeface="Times New Roman"/>
                        </a:rPr>
                        <a:t>celkem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312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>
                          <a:latin typeface="Times New Roman"/>
                        </a:rPr>
                        <a:t>Celkové investiční výdaje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302 111,00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404 900,00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495 000,00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1 202 011,00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312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latin typeface="Times New Roman"/>
                        </a:rPr>
                        <a:t>Nezpůsobilé výdaje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100 000,00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102 501,00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202 501,00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312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latin typeface="Times New Roman"/>
                        </a:rPr>
                        <a:t>Celkové způsobilé výdaje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202 111,00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302 399,00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495 000,00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999 510,00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312">
                <a:tc>
                  <a:txBody>
                    <a:bodyPr/>
                    <a:lstStyle/>
                    <a:p>
                      <a:pPr algn="l" fontAlgn="b"/>
                      <a:r>
                        <a:rPr lang="pl-PL" sz="1100" b="0" i="0" u="none" strike="noStrike">
                          <a:latin typeface="Times New Roman"/>
                        </a:rPr>
                        <a:t>Dotace  40%    (ze způsobilých výdajů)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80 844,40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120 959,60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198 000,00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399 804,00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65985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latin typeface="Times New Roman"/>
                        </a:rPr>
                        <a:t>Povinná spoluúčast  (60% ze způsobilých výdajů)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121 266,60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181 439,40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297 000,00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599 706,00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312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latin typeface="Times New Roman"/>
                        </a:rPr>
                        <a:t>Rozpad dotace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312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latin typeface="Times New Roman"/>
                        </a:rPr>
                        <a:t>ERDF 85%    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68 717,74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102 815,66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168 300,00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339 833,40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12312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latin typeface="Times New Roman"/>
                        </a:rPr>
                        <a:t>SR      15%      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12 126,66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18 143,94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29 700,00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59 970,60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12312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latin typeface="Times New Roman"/>
                        </a:rPr>
                        <a:t>Kontrolní součet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80 844,40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120 959,60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198 000,00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 dirty="0">
                          <a:latin typeface="Times New Roman"/>
                        </a:rPr>
                        <a:t>399 804,00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Zástupný symbol pro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714E44F4-9D4F-45DE-87EE-CFD255B048E3}" type="datetime1">
              <a:rPr lang="cs-CZ" smtClean="0"/>
              <a:pPr/>
              <a:t>29.6.2009</a:t>
            </a:fld>
            <a:endParaRPr lang="cs-CZ" smtClean="0"/>
          </a:p>
        </p:txBody>
      </p:sp>
      <p:sp>
        <p:nvSpPr>
          <p:cNvPr id="28675" name="Zástupný symbol pro zápatí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smtClean="0"/>
              <a:t>www.strukturalni-fondy.cz/iop</a:t>
            </a:r>
          </a:p>
        </p:txBody>
      </p:sp>
      <p:sp>
        <p:nvSpPr>
          <p:cNvPr id="28676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4AFE4E-7BC2-44AE-A12B-E64C5DAF5F64}" type="slidenum">
              <a:rPr lang="cs-CZ" smtClean="0"/>
              <a:pPr/>
              <a:t>25</a:t>
            </a:fld>
            <a:endParaRPr lang="cs-CZ" smtClean="0"/>
          </a:p>
        </p:txBody>
      </p:sp>
      <p:sp>
        <p:nvSpPr>
          <p:cNvPr id="28677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88" y="-285750"/>
            <a:ext cx="7912100" cy="1171575"/>
          </a:xfrm>
        </p:spPr>
        <p:txBody>
          <a:bodyPr/>
          <a:lstStyle/>
          <a:p>
            <a:pPr eaLnBrk="1" hangingPunct="1"/>
            <a:r>
              <a:rPr lang="cs-CZ" smtClean="0"/>
              <a:t>Potřeby </a:t>
            </a:r>
          </a:p>
        </p:txBody>
      </p:sp>
      <p:pic>
        <p:nvPicPr>
          <p:cNvPr id="28678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000108"/>
            <a:ext cx="5753100" cy="4062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Popisek se šipkou doprava 7"/>
          <p:cNvSpPr/>
          <p:nvPr/>
        </p:nvSpPr>
        <p:spPr bwMode="auto">
          <a:xfrm>
            <a:off x="857224" y="2000240"/>
            <a:ext cx="1643074" cy="2286016"/>
          </a:xfrm>
          <a:prstGeom prst="rightArrowCallout">
            <a:avLst/>
          </a:prstGeom>
          <a:solidFill>
            <a:schemeClr val="accent3">
              <a:lumMod val="85000"/>
            </a:schemeClr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Návod</a:t>
            </a:r>
            <a:r>
              <a:rPr kumimoji="0" lang="cs-CZ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na výběr z číselníků je zpracován v Pokynech</a:t>
            </a:r>
            <a:endParaRPr kumimoji="0" lang="cs-CZ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857364"/>
            <a:ext cx="57626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Zástupný symbol pro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17AAE6C0-82C7-4BB9-9DF9-667CFF9B2654}" type="datetime1">
              <a:rPr lang="cs-CZ" smtClean="0"/>
              <a:pPr/>
              <a:t>29.6.2009</a:t>
            </a:fld>
            <a:endParaRPr lang="cs-CZ" smtClean="0"/>
          </a:p>
        </p:txBody>
      </p:sp>
      <p:sp>
        <p:nvSpPr>
          <p:cNvPr id="29699" name="Zástupný symbol pro zápatí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smtClean="0"/>
              <a:t>www.strukturalni-fondy.cz/iop</a:t>
            </a:r>
          </a:p>
        </p:txBody>
      </p:sp>
      <p:sp>
        <p:nvSpPr>
          <p:cNvPr id="29700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929EC85-427F-44EC-8536-113C37B6A6FF}" type="slidenum">
              <a:rPr lang="cs-CZ" smtClean="0"/>
              <a:pPr/>
              <a:t>26</a:t>
            </a:fld>
            <a:endParaRPr lang="cs-CZ" smtClean="0"/>
          </a:p>
        </p:txBody>
      </p:sp>
      <p:sp>
        <p:nvSpPr>
          <p:cNvPr id="29701" name="Rectangle 4"/>
          <p:cNvSpPr>
            <a:spLocks noGrp="1" noChangeArrowheads="1"/>
          </p:cNvSpPr>
          <p:nvPr>
            <p:ph type="title"/>
          </p:nvPr>
        </p:nvSpPr>
        <p:spPr>
          <a:xfrm>
            <a:off x="928688" y="-285750"/>
            <a:ext cx="7912100" cy="1171575"/>
          </a:xfrm>
        </p:spPr>
        <p:txBody>
          <a:bodyPr/>
          <a:lstStyle/>
          <a:p>
            <a:pPr eaLnBrk="1" hangingPunct="1"/>
            <a:r>
              <a:rPr lang="cs-CZ" dirty="0" smtClean="0"/>
              <a:t>Potřeby </a:t>
            </a:r>
          </a:p>
        </p:txBody>
      </p:sp>
      <p:sp>
        <p:nvSpPr>
          <p:cNvPr id="29702" name="TextovéPole 7"/>
          <p:cNvSpPr txBox="1">
            <a:spLocks noChangeArrowheads="1"/>
          </p:cNvSpPr>
          <p:nvPr/>
        </p:nvSpPr>
        <p:spPr bwMode="auto">
          <a:xfrm>
            <a:off x="1500166" y="714356"/>
            <a:ext cx="72866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2400" dirty="0" smtClean="0">
                <a:solidFill>
                  <a:schemeClr val="tx1"/>
                </a:solidFill>
              </a:rPr>
              <a:t>Částky zaokrouhlené na </a:t>
            </a:r>
            <a:r>
              <a:rPr lang="cs-CZ" sz="2400" dirty="0" smtClean="0">
                <a:solidFill>
                  <a:schemeClr val="tx1"/>
                </a:solidFill>
              </a:rPr>
              <a:t>tisíce !!!!!!!</a:t>
            </a:r>
            <a:endParaRPr lang="cs-CZ" sz="2400" dirty="0">
              <a:solidFill>
                <a:schemeClr val="tx1"/>
              </a:solidFill>
            </a:endParaRPr>
          </a:p>
        </p:txBody>
      </p:sp>
      <p:sp>
        <p:nvSpPr>
          <p:cNvPr id="9" name="Zaoblený obdélníkový popisek 8"/>
          <p:cNvSpPr/>
          <p:nvPr/>
        </p:nvSpPr>
        <p:spPr bwMode="auto">
          <a:xfrm>
            <a:off x="5929322" y="5072074"/>
            <a:ext cx="1357322" cy="571504"/>
          </a:xfrm>
          <a:prstGeom prst="wedgeRoundRectCallout">
            <a:avLst>
              <a:gd name="adj1" fmla="val -138389"/>
              <a:gd name="adj2" fmla="val -53710"/>
              <a:gd name="adj3" fmla="val 16667"/>
            </a:avLst>
          </a:prstGeom>
          <a:solidFill>
            <a:srgbClr val="FFE7B7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Doplnit finanční potřeby dle jednotlivých let</a:t>
            </a:r>
          </a:p>
        </p:txBody>
      </p:sp>
      <p:sp>
        <p:nvSpPr>
          <p:cNvPr id="8" name="Zaoblený obdélníkový popisek 7"/>
          <p:cNvSpPr/>
          <p:nvPr/>
        </p:nvSpPr>
        <p:spPr bwMode="auto">
          <a:xfrm>
            <a:off x="642910" y="3357562"/>
            <a:ext cx="928694" cy="785818"/>
          </a:xfrm>
          <a:prstGeom prst="wedgeRoundRectCallout">
            <a:avLst>
              <a:gd name="adj1" fmla="val 171943"/>
              <a:gd name="adj2" fmla="val 79648"/>
              <a:gd name="adj3" fmla="val 16667"/>
            </a:avLst>
          </a:prstGeom>
          <a:solidFill>
            <a:srgbClr val="FFE7B7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Vybrat z  číselníku</a:t>
            </a:r>
          </a:p>
        </p:txBody>
      </p:sp>
      <p:sp>
        <p:nvSpPr>
          <p:cNvPr id="11" name="Zaoblený obdélníkový popisek 10"/>
          <p:cNvSpPr/>
          <p:nvPr/>
        </p:nvSpPr>
        <p:spPr bwMode="auto">
          <a:xfrm>
            <a:off x="285720" y="5000636"/>
            <a:ext cx="1071570" cy="785818"/>
          </a:xfrm>
          <a:prstGeom prst="wedgeRoundRectCallout">
            <a:avLst>
              <a:gd name="adj1" fmla="val 148105"/>
              <a:gd name="adj2" fmla="val -61212"/>
              <a:gd name="adj3" fmla="val 16667"/>
            </a:avLst>
          </a:prstGeom>
          <a:solidFill>
            <a:srgbClr val="FFE0A3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První rok zaokrouhlit</a:t>
            </a:r>
            <a:r>
              <a:rPr kumimoji="0" lang="cs-CZ" sz="11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nahoru </a:t>
            </a:r>
            <a:endParaRPr kumimoji="0" lang="cs-CZ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Zástupný symbol pro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707D0109-72B9-4434-B662-13F299817E11}" type="datetime1">
              <a:rPr lang="cs-CZ" smtClean="0"/>
              <a:pPr/>
              <a:t>29.6.2009</a:t>
            </a:fld>
            <a:endParaRPr lang="cs-CZ" smtClean="0"/>
          </a:p>
        </p:txBody>
      </p:sp>
      <p:sp>
        <p:nvSpPr>
          <p:cNvPr id="30723" name="Zástupný symbol pro zápatí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smtClean="0"/>
              <a:t>www.strukturalni-fondy.cz/iop</a:t>
            </a:r>
          </a:p>
        </p:txBody>
      </p:sp>
      <p:sp>
        <p:nvSpPr>
          <p:cNvPr id="30724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4C025F4-A080-4BED-BE77-D1EFF9C1F8E4}" type="slidenum">
              <a:rPr lang="cs-CZ" smtClean="0"/>
              <a:pPr/>
              <a:t>27</a:t>
            </a:fld>
            <a:endParaRPr lang="cs-CZ" smtClean="0"/>
          </a:p>
        </p:txBody>
      </p:sp>
      <p:sp>
        <p:nvSpPr>
          <p:cNvPr id="30725" name="Rectangle 4"/>
          <p:cNvSpPr>
            <a:spLocks noGrp="1" noChangeArrowheads="1"/>
          </p:cNvSpPr>
          <p:nvPr>
            <p:ph type="title"/>
          </p:nvPr>
        </p:nvSpPr>
        <p:spPr>
          <a:xfrm>
            <a:off x="928688" y="-285750"/>
            <a:ext cx="7912100" cy="1171575"/>
          </a:xfrm>
        </p:spPr>
        <p:txBody>
          <a:bodyPr/>
          <a:lstStyle/>
          <a:p>
            <a:pPr eaLnBrk="1" hangingPunct="1"/>
            <a:r>
              <a:rPr lang="cs-CZ" smtClean="0"/>
              <a:t>Potřeby </a:t>
            </a:r>
          </a:p>
        </p:txBody>
      </p:sp>
      <p:sp>
        <p:nvSpPr>
          <p:cNvPr id="30726" name="TextovéPole 7"/>
          <p:cNvSpPr txBox="1">
            <a:spLocks noChangeArrowheads="1"/>
          </p:cNvSpPr>
          <p:nvPr/>
        </p:nvSpPr>
        <p:spPr bwMode="auto">
          <a:xfrm>
            <a:off x="1357290" y="1000108"/>
            <a:ext cx="728662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2200" dirty="0">
                <a:solidFill>
                  <a:schemeClr val="tx1"/>
                </a:solidFill>
              </a:rPr>
              <a:t>Kód řádku  :  5.2.b) – pouze investiční výdaje   60xxx</a:t>
            </a:r>
          </a:p>
        </p:txBody>
      </p:sp>
      <p:pic>
        <p:nvPicPr>
          <p:cNvPr id="3072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2357438"/>
            <a:ext cx="6786563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aoblený obdélníkový popisek 7"/>
          <p:cNvSpPr/>
          <p:nvPr/>
        </p:nvSpPr>
        <p:spPr bwMode="auto">
          <a:xfrm>
            <a:off x="6072198" y="1714488"/>
            <a:ext cx="1428760" cy="714380"/>
          </a:xfrm>
          <a:prstGeom prst="wedgeRoundRectCallout">
            <a:avLst>
              <a:gd name="adj1" fmla="val 67419"/>
              <a:gd name="adj2" fmla="val 109273"/>
              <a:gd name="adj3" fmla="val 16667"/>
            </a:avLst>
          </a:prstGeom>
          <a:solidFill>
            <a:srgbClr val="FFE7B7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1100" dirty="0" smtClean="0">
                <a:solidFill>
                  <a:schemeClr val="tx1"/>
                </a:solidFill>
              </a:rPr>
              <a:t>Použití filtru pro hledání investičních výdajů </a:t>
            </a:r>
            <a:endParaRPr kumimoji="0" lang="cs-CZ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1785926"/>
            <a:ext cx="4857784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6" name="Zástupný symbol pro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0A249EC3-DEE5-485A-8A02-3CF534587B92}" type="datetime1">
              <a:rPr lang="cs-CZ" smtClean="0"/>
              <a:pPr/>
              <a:t>29.6.2009</a:t>
            </a:fld>
            <a:endParaRPr lang="cs-CZ" smtClean="0"/>
          </a:p>
        </p:txBody>
      </p:sp>
      <p:sp>
        <p:nvSpPr>
          <p:cNvPr id="31747" name="Zástupný symbol pro zápatí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smtClean="0"/>
              <a:t>www.strukturalni-fondy.cz/iop</a:t>
            </a:r>
          </a:p>
        </p:txBody>
      </p:sp>
      <p:sp>
        <p:nvSpPr>
          <p:cNvPr id="31748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65FEFF-A9AA-4E64-9A12-37E65E0354D2}" type="slidenum">
              <a:rPr lang="cs-CZ" smtClean="0"/>
              <a:pPr/>
              <a:t>28</a:t>
            </a:fld>
            <a:endParaRPr lang="cs-CZ" smtClean="0"/>
          </a:p>
        </p:txBody>
      </p:sp>
      <p:sp>
        <p:nvSpPr>
          <p:cNvPr id="31749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88" y="-285750"/>
            <a:ext cx="7912100" cy="1171575"/>
          </a:xfrm>
        </p:spPr>
        <p:txBody>
          <a:bodyPr/>
          <a:lstStyle/>
          <a:p>
            <a:pPr eaLnBrk="1" hangingPunct="1"/>
            <a:r>
              <a:rPr lang="cs-CZ" smtClean="0"/>
              <a:t>Přehled financování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1571604" y="714356"/>
            <a:ext cx="6929437" cy="954107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cs-CZ" sz="1800" dirty="0">
                <a:solidFill>
                  <a:schemeClr val="tx1"/>
                </a:solidFill>
              </a:rPr>
              <a:t>Pole se doplňují ručně – ze záložky „Potřeb“ se automaticky data </a:t>
            </a:r>
            <a:r>
              <a:rPr lang="cs-CZ" sz="1800" dirty="0" smtClean="0">
                <a:solidFill>
                  <a:schemeClr val="tx1"/>
                </a:solidFill>
              </a:rPr>
              <a:t>nepřenášejí. </a:t>
            </a:r>
          </a:p>
          <a:p>
            <a:pPr>
              <a:defRPr/>
            </a:pPr>
            <a:r>
              <a:rPr lang="cs-CZ" sz="2000" b="1" dirty="0" smtClean="0">
                <a:solidFill>
                  <a:schemeClr val="tx1"/>
                </a:solidFill>
              </a:rPr>
              <a:t>Doplňují se skutečné částky, bez zaokrouhlení !!!!! </a:t>
            </a:r>
            <a:endParaRPr lang="cs-CZ" sz="2000" b="1" dirty="0">
              <a:solidFill>
                <a:schemeClr val="tx1"/>
              </a:solidFill>
            </a:endParaRPr>
          </a:p>
        </p:txBody>
      </p:sp>
      <p:sp>
        <p:nvSpPr>
          <p:cNvPr id="8" name="Zaoblený obdélníkový popisek 7"/>
          <p:cNvSpPr/>
          <p:nvPr/>
        </p:nvSpPr>
        <p:spPr bwMode="auto">
          <a:xfrm>
            <a:off x="642910" y="4714884"/>
            <a:ext cx="1928826" cy="714380"/>
          </a:xfrm>
          <a:prstGeom prst="wedgeRoundRectCallout">
            <a:avLst>
              <a:gd name="adj1" fmla="val 148336"/>
              <a:gd name="adj2" fmla="val 96470"/>
              <a:gd name="adj3" fmla="val 16667"/>
            </a:avLst>
          </a:prstGeom>
          <a:solidFill>
            <a:srgbClr val="FFE7B7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Celkové  výdaje</a:t>
            </a:r>
          </a:p>
        </p:txBody>
      </p:sp>
      <p:sp>
        <p:nvSpPr>
          <p:cNvPr id="10" name="Zaoblený obdélníkový popisek 9"/>
          <p:cNvSpPr/>
          <p:nvPr/>
        </p:nvSpPr>
        <p:spPr bwMode="auto">
          <a:xfrm>
            <a:off x="428596" y="3214686"/>
            <a:ext cx="1857388" cy="928694"/>
          </a:xfrm>
          <a:prstGeom prst="wedgeRoundRectCallout">
            <a:avLst>
              <a:gd name="adj1" fmla="val 101271"/>
              <a:gd name="adj2" fmla="val 42159"/>
              <a:gd name="adj3" fmla="val 16667"/>
            </a:avLst>
          </a:prstGeom>
          <a:solidFill>
            <a:srgbClr val="FFE7B7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1100" dirty="0" smtClean="0">
                <a:solidFill>
                  <a:schemeClr val="tx1"/>
                </a:solidFill>
              </a:rPr>
              <a:t>Povinná spoluúčast žadatele – vlastníka bytového domu tj. i obec</a:t>
            </a:r>
            <a:endParaRPr kumimoji="0" lang="cs-CZ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Zaoblený obdélníkový popisek 10"/>
          <p:cNvSpPr/>
          <p:nvPr/>
        </p:nvSpPr>
        <p:spPr bwMode="auto">
          <a:xfrm>
            <a:off x="7929586" y="4429132"/>
            <a:ext cx="785818" cy="857256"/>
          </a:xfrm>
          <a:prstGeom prst="wedgeRoundRectCallout">
            <a:avLst>
              <a:gd name="adj1" fmla="val -134746"/>
              <a:gd name="adj2" fmla="val 107411"/>
              <a:gd name="adj3" fmla="val 16667"/>
            </a:avLst>
          </a:prstGeom>
          <a:solidFill>
            <a:srgbClr val="FFE7B7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Kliknout</a:t>
            </a:r>
            <a:r>
              <a:rPr kumimoji="0" lang="cs-CZ" sz="11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po vyplnění</a:t>
            </a:r>
            <a:endParaRPr kumimoji="0" lang="cs-CZ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500174"/>
            <a:ext cx="5419725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Zástupný symbol pro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3FA6C4DE-7A89-40CE-BD57-31EEBE7C33EE}" type="datetime1">
              <a:rPr lang="cs-CZ" smtClean="0"/>
              <a:pPr/>
              <a:t>29.6.2009</a:t>
            </a:fld>
            <a:endParaRPr lang="cs-CZ" smtClean="0"/>
          </a:p>
        </p:txBody>
      </p:sp>
      <p:sp>
        <p:nvSpPr>
          <p:cNvPr id="32772" name="Zástupný symbol pro zápatí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smtClean="0"/>
              <a:t>www.strukturalni-fondy.cz/iop</a:t>
            </a:r>
          </a:p>
        </p:txBody>
      </p:sp>
      <p:sp>
        <p:nvSpPr>
          <p:cNvPr id="32773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31B8792-A384-4D0F-9949-538490DCEB5E}" type="slidenum">
              <a:rPr lang="cs-CZ" smtClean="0"/>
              <a:pPr/>
              <a:t>29</a:t>
            </a:fld>
            <a:endParaRPr lang="cs-CZ" smtClean="0"/>
          </a:p>
        </p:txBody>
      </p:sp>
      <p:sp>
        <p:nvSpPr>
          <p:cNvPr id="32774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88" y="-285750"/>
            <a:ext cx="7912100" cy="1171575"/>
          </a:xfrm>
        </p:spPr>
        <p:txBody>
          <a:bodyPr/>
          <a:lstStyle/>
          <a:p>
            <a:pPr eaLnBrk="1" hangingPunct="1"/>
            <a:r>
              <a:rPr lang="cs-CZ" smtClean="0"/>
              <a:t>Přehled financování</a:t>
            </a:r>
          </a:p>
        </p:txBody>
      </p:sp>
      <p:sp>
        <p:nvSpPr>
          <p:cNvPr id="14" name="TextovéPole 13"/>
          <p:cNvSpPr txBox="1"/>
          <p:nvPr/>
        </p:nvSpPr>
        <p:spPr>
          <a:xfrm>
            <a:off x="1357313" y="857250"/>
            <a:ext cx="6715125" cy="338138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solidFill>
              <a:schemeClr val="accent2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cs-CZ" sz="1600" dirty="0">
                <a:solidFill>
                  <a:schemeClr val="tx1"/>
                </a:solidFill>
              </a:rPr>
              <a:t>Rozpad financí – stejný u obcí i ostatních žadatelů </a:t>
            </a:r>
          </a:p>
        </p:txBody>
      </p:sp>
      <p:sp>
        <p:nvSpPr>
          <p:cNvPr id="10" name="Zaoblený obdélníkový popisek 9"/>
          <p:cNvSpPr/>
          <p:nvPr/>
        </p:nvSpPr>
        <p:spPr bwMode="auto">
          <a:xfrm>
            <a:off x="714348" y="5000636"/>
            <a:ext cx="1500198" cy="857256"/>
          </a:xfrm>
          <a:prstGeom prst="wedgeRoundRectCallout">
            <a:avLst>
              <a:gd name="adj1" fmla="val 106717"/>
              <a:gd name="adj2" fmla="val 8606"/>
              <a:gd name="adj3" fmla="val 16667"/>
            </a:avLst>
          </a:prstGeom>
          <a:solidFill>
            <a:srgbClr val="FFE7B7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V případě správného rozpadu</a:t>
            </a:r>
            <a:r>
              <a:rPr kumimoji="0" lang="cs-CZ" sz="11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financí - výše dotace </a:t>
            </a:r>
            <a:endParaRPr kumimoji="0" lang="cs-CZ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Zástupný symbol pro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49084DD9-E52C-442D-AD13-F64AA99B8877}" type="datetime1">
              <a:rPr lang="cs-CZ" smtClean="0"/>
              <a:pPr/>
              <a:t>29.6.2009</a:t>
            </a:fld>
            <a:endParaRPr lang="cs-CZ" smtClean="0"/>
          </a:p>
        </p:txBody>
      </p:sp>
      <p:sp>
        <p:nvSpPr>
          <p:cNvPr id="4099" name="Zástupný symbol pro zápatí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smtClean="0"/>
              <a:t>www.strukturalni-fondy.cz/iop</a:t>
            </a:r>
          </a:p>
        </p:txBody>
      </p:sp>
      <p:sp>
        <p:nvSpPr>
          <p:cNvPr id="4100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D485B7D-F2AA-4B56-92AC-D5AE4D3E042B}" type="slidenum">
              <a:rPr lang="cs-CZ" smtClean="0"/>
              <a:pPr/>
              <a:t>3</a:t>
            </a:fld>
            <a:endParaRPr lang="cs-CZ" smtClean="0"/>
          </a:p>
        </p:txBody>
      </p:sp>
      <p:sp>
        <p:nvSpPr>
          <p:cNvPr id="4101" name="Rectangle 4"/>
          <p:cNvSpPr>
            <a:spLocks noGrp="1" noChangeArrowheads="1"/>
          </p:cNvSpPr>
          <p:nvPr>
            <p:ph type="title"/>
          </p:nvPr>
        </p:nvSpPr>
        <p:spPr>
          <a:xfrm>
            <a:off x="928688" y="-285750"/>
            <a:ext cx="7912100" cy="1171575"/>
          </a:xfrm>
        </p:spPr>
        <p:txBody>
          <a:bodyPr/>
          <a:lstStyle/>
          <a:p>
            <a:pPr eaLnBrk="1" hangingPunct="1"/>
            <a:r>
              <a:rPr lang="cs-CZ" dirty="0" smtClean="0"/>
              <a:t>BENEFIT7 – nová žádost</a:t>
            </a:r>
          </a:p>
        </p:txBody>
      </p:sp>
      <p:pic>
        <p:nvPicPr>
          <p:cNvPr id="41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928670"/>
            <a:ext cx="575310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Šipka doprava 6"/>
          <p:cNvSpPr/>
          <p:nvPr/>
        </p:nvSpPr>
        <p:spPr bwMode="auto">
          <a:xfrm rot="19824207" flipV="1">
            <a:off x="4350082" y="2552215"/>
            <a:ext cx="1125065" cy="177903"/>
          </a:xfrm>
          <a:prstGeom prst="rightArrow">
            <a:avLst/>
          </a:prstGeom>
          <a:solidFill>
            <a:srgbClr val="9933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400" b="0" i="0" u="none" strike="noStrike" cap="none" normalizeH="0" baseline="0" smtClean="0">
              <a:ln>
                <a:noFill/>
              </a:ln>
              <a:solidFill>
                <a:srgbClr val="FFE46F"/>
              </a:solidFill>
              <a:effectLst/>
              <a:latin typeface="Arial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3071802" y="2857496"/>
            <a:ext cx="1357322" cy="523220"/>
          </a:xfrm>
          <a:prstGeom prst="rect">
            <a:avLst/>
          </a:prstGeom>
          <a:solidFill>
            <a:srgbClr val="FFE7B7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chemeClr val="tx1"/>
                </a:solidFill>
              </a:rPr>
              <a:t>Založení žádosti </a:t>
            </a:r>
            <a:endParaRPr lang="cs-CZ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Zástupný symbol pro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58CE4880-F2BD-4957-B81E-05169BC61FFA}" type="datetime1">
              <a:rPr lang="cs-CZ" smtClean="0"/>
              <a:pPr/>
              <a:t>29.6.2009</a:t>
            </a:fld>
            <a:endParaRPr lang="cs-CZ" smtClean="0"/>
          </a:p>
        </p:txBody>
      </p:sp>
      <p:sp>
        <p:nvSpPr>
          <p:cNvPr id="33795" name="Zástupný symbol pro zápatí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smtClean="0"/>
              <a:t>www.strukturalni-fondy.cz/iop</a:t>
            </a:r>
          </a:p>
        </p:txBody>
      </p:sp>
      <p:sp>
        <p:nvSpPr>
          <p:cNvPr id="33796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55EC28E-EB4C-463D-BF95-434C84D023D2}" type="slidenum">
              <a:rPr lang="cs-CZ" smtClean="0"/>
              <a:pPr/>
              <a:t>30</a:t>
            </a:fld>
            <a:endParaRPr lang="cs-CZ" smtClean="0"/>
          </a:p>
        </p:txBody>
      </p:sp>
      <p:sp>
        <p:nvSpPr>
          <p:cNvPr id="337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Zdroje </a:t>
            </a:r>
          </a:p>
        </p:txBody>
      </p:sp>
      <p:pic>
        <p:nvPicPr>
          <p:cNvPr id="337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714356"/>
            <a:ext cx="4071938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4500570"/>
            <a:ext cx="576262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Zahnutá šipka doprava 9"/>
          <p:cNvSpPr/>
          <p:nvPr/>
        </p:nvSpPr>
        <p:spPr bwMode="auto">
          <a:xfrm rot="955100">
            <a:off x="2985192" y="3050325"/>
            <a:ext cx="578608" cy="1533076"/>
          </a:xfrm>
          <a:prstGeom prst="curvedRightArrow">
            <a:avLst/>
          </a:prstGeom>
          <a:solidFill>
            <a:srgbClr val="9933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400" b="0" i="0" u="none" strike="noStrike" cap="none" normalizeH="0" baseline="0" smtClean="0">
              <a:ln>
                <a:noFill/>
              </a:ln>
              <a:solidFill>
                <a:srgbClr val="FFE46F"/>
              </a:solidFill>
              <a:effectLst/>
              <a:latin typeface="Arial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1214414" y="1857364"/>
            <a:ext cx="1714512" cy="830997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cs-CZ" sz="1600" dirty="0" smtClean="0">
                <a:solidFill>
                  <a:schemeClr val="tx1"/>
                </a:solidFill>
              </a:rPr>
              <a:t>Kódy řádků, které se použijí jsou v Pokynech </a:t>
            </a:r>
            <a:endParaRPr lang="cs-CZ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3214686"/>
            <a:ext cx="575310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8" name="Zástupný symbol pro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61EB4CD8-4820-4E98-A5B6-9429EC6BE212}" type="datetime1">
              <a:rPr lang="cs-CZ" smtClean="0"/>
              <a:pPr/>
              <a:t>29.6.2009</a:t>
            </a:fld>
            <a:endParaRPr lang="cs-CZ" smtClean="0"/>
          </a:p>
        </p:txBody>
      </p:sp>
      <p:sp>
        <p:nvSpPr>
          <p:cNvPr id="34819" name="Zástupný symbol pro zápatí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smtClean="0"/>
              <a:t>www.strukturalni-fondy.cz/iop</a:t>
            </a:r>
          </a:p>
        </p:txBody>
      </p:sp>
      <p:sp>
        <p:nvSpPr>
          <p:cNvPr id="34820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F7B4940-A9B1-4707-A981-044F04D8D937}" type="slidenum">
              <a:rPr lang="cs-CZ" smtClean="0"/>
              <a:pPr/>
              <a:t>31</a:t>
            </a:fld>
            <a:endParaRPr lang="cs-CZ" smtClean="0"/>
          </a:p>
        </p:txBody>
      </p:sp>
      <p:sp>
        <p:nvSpPr>
          <p:cNvPr id="348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Zdroje </a:t>
            </a:r>
          </a:p>
        </p:txBody>
      </p:sp>
      <p:sp>
        <p:nvSpPr>
          <p:cNvPr id="14" name="TextovéPole 13"/>
          <p:cNvSpPr txBox="1"/>
          <p:nvPr/>
        </p:nvSpPr>
        <p:spPr>
          <a:xfrm>
            <a:off x="1071538" y="928670"/>
            <a:ext cx="1285875" cy="1016000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solidFill>
              <a:schemeClr val="accent2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cs-CZ" sz="1200" dirty="0">
                <a:solidFill>
                  <a:schemeClr val="tx1"/>
                </a:solidFill>
              </a:rPr>
              <a:t>Při vyplňování záložky „Zdroje“  použijeme pomocnou tabulku. </a:t>
            </a:r>
          </a:p>
        </p:txBody>
      </p:sp>
      <p:graphicFrame>
        <p:nvGraphicFramePr>
          <p:cNvPr id="11" name="Tabulka 10"/>
          <p:cNvGraphicFramePr>
            <a:graphicFrameLocks noGrp="1"/>
          </p:cNvGraphicFramePr>
          <p:nvPr/>
        </p:nvGraphicFramePr>
        <p:xfrm>
          <a:off x="2714612" y="928670"/>
          <a:ext cx="5929355" cy="2143141"/>
        </p:xfrm>
        <a:graphic>
          <a:graphicData uri="http://schemas.openxmlformats.org/drawingml/2006/table">
            <a:tbl>
              <a:tblPr/>
              <a:tblGrid>
                <a:gridCol w="2442410"/>
                <a:gridCol w="843066"/>
                <a:gridCol w="843066"/>
                <a:gridCol w="917454"/>
                <a:gridCol w="883359"/>
              </a:tblGrid>
              <a:tr h="325835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latin typeface="Times New Roman"/>
                        </a:rPr>
                        <a:t>2010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latin typeface="Times New Roman"/>
                        </a:rPr>
                        <a:t>2011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latin typeface="Times New Roman"/>
                        </a:rPr>
                        <a:t>2012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latin typeface="Times New Roman"/>
                        </a:rPr>
                        <a:t>celkem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713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>
                          <a:latin typeface="Times New Roman"/>
                        </a:rPr>
                        <a:t>Celkové investiční výdaje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302 111,00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404 900,00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495 000,00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1 202 011,00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713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latin typeface="Times New Roman"/>
                        </a:rPr>
                        <a:t>Nezpůsobilé výdaje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100 000,00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102 501,00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202 501,00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713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latin typeface="Times New Roman"/>
                        </a:rPr>
                        <a:t>Celkové způsobilé výdaje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202 111,00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302 399,00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495 000,00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999 510,00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713">
                <a:tc>
                  <a:txBody>
                    <a:bodyPr/>
                    <a:lstStyle/>
                    <a:p>
                      <a:pPr algn="l" fontAlgn="b"/>
                      <a:r>
                        <a:rPr lang="pl-PL" sz="1100" b="0" i="0" u="none" strike="noStrike">
                          <a:latin typeface="Times New Roman"/>
                        </a:rPr>
                        <a:t>Dotace  40%    (ze způsobilých výdajů)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80 844,40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120 959,60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198 000,00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399 804,00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55602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latin typeface="Times New Roman"/>
                        </a:rPr>
                        <a:t>Povinná spoluúčast  (60% ze způsobilých výdajů)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121 266,60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181 439,40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297 000,00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599 706,00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713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latin typeface="Times New Roman"/>
                        </a:rPr>
                        <a:t>Rozpad dotace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713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latin typeface="Times New Roman"/>
                        </a:rPr>
                        <a:t>ERDF 85%    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68 717,74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102 815,66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168 300,00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339 833,40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182713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latin typeface="Times New Roman"/>
                        </a:rPr>
                        <a:t>SR      15%      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 dirty="0">
                          <a:latin typeface="Times New Roman"/>
                        </a:rPr>
                        <a:t>12 126,66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18 143,94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29 700,00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59 970,60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182713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latin typeface="Times New Roman"/>
                        </a:rPr>
                        <a:t>Kontrolní součet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80 844,40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120 959,60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latin typeface="Times New Roman"/>
                        </a:rPr>
                        <a:t>198 000,00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 dirty="0">
                          <a:latin typeface="Times New Roman"/>
                        </a:rPr>
                        <a:t>399 804,00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Zaoblený obdélníkový popisek 11"/>
          <p:cNvSpPr/>
          <p:nvPr/>
        </p:nvSpPr>
        <p:spPr bwMode="auto">
          <a:xfrm>
            <a:off x="0" y="4714884"/>
            <a:ext cx="1500166" cy="1143008"/>
          </a:xfrm>
          <a:prstGeom prst="wedgeRoundRectCallout">
            <a:avLst>
              <a:gd name="adj1" fmla="val 71045"/>
              <a:gd name="adj2" fmla="val -111814"/>
              <a:gd name="adj3" fmla="val 16667"/>
            </a:avLst>
          </a:prstGeom>
          <a:solidFill>
            <a:srgbClr val="FFE7B7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1200" dirty="0" smtClean="0">
                <a:solidFill>
                  <a:schemeClr val="tx1"/>
                </a:solidFill>
              </a:rPr>
              <a:t>Povinná spoluúčast + nezpůsobilé výdaje tzn. vše mimo dotace</a:t>
            </a:r>
            <a:endParaRPr kumimoji="0" lang="cs-CZ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Obdélník 12"/>
          <p:cNvSpPr/>
          <p:nvPr/>
        </p:nvSpPr>
        <p:spPr bwMode="auto">
          <a:xfrm>
            <a:off x="2071670" y="2428868"/>
            <a:ext cx="914400" cy="914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400" b="0" i="0" u="none" strike="noStrike" cap="none" normalizeH="0" baseline="0" smtClean="0">
              <a:ln>
                <a:noFill/>
              </a:ln>
              <a:solidFill>
                <a:srgbClr val="FFE46F"/>
              </a:solidFill>
              <a:effectLst/>
              <a:latin typeface="Arial" charset="0"/>
            </a:endParaRPr>
          </a:p>
        </p:txBody>
      </p:sp>
      <p:sp>
        <p:nvSpPr>
          <p:cNvPr id="15" name="Obdélník 14"/>
          <p:cNvSpPr/>
          <p:nvPr/>
        </p:nvSpPr>
        <p:spPr bwMode="auto">
          <a:xfrm>
            <a:off x="2224070" y="2581268"/>
            <a:ext cx="914400" cy="914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400" b="0" i="0" u="none" strike="noStrike" cap="none" normalizeH="0" baseline="0" smtClean="0">
              <a:ln>
                <a:noFill/>
              </a:ln>
              <a:solidFill>
                <a:srgbClr val="FFE46F"/>
              </a:solidFill>
              <a:effectLst/>
              <a:latin typeface="Arial" charset="0"/>
            </a:endParaRPr>
          </a:p>
        </p:txBody>
      </p:sp>
      <p:sp>
        <p:nvSpPr>
          <p:cNvPr id="17" name="TextovéPole 7"/>
          <p:cNvSpPr txBox="1">
            <a:spLocks noChangeArrowheads="1"/>
          </p:cNvSpPr>
          <p:nvPr/>
        </p:nvSpPr>
        <p:spPr bwMode="auto">
          <a:xfrm>
            <a:off x="5072066" y="4857760"/>
            <a:ext cx="3857652" cy="923330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800" dirty="0" smtClean="0">
                <a:solidFill>
                  <a:schemeClr val="tx1"/>
                </a:solidFill>
              </a:rPr>
              <a:t>Doporučujeme částky</a:t>
            </a:r>
            <a:r>
              <a:rPr lang="cs-CZ" sz="1800" dirty="0" smtClean="0">
                <a:solidFill>
                  <a:schemeClr val="tx1"/>
                </a:solidFill>
              </a:rPr>
              <a:t>  </a:t>
            </a:r>
            <a:r>
              <a:rPr lang="cs-CZ" sz="1800" dirty="0" smtClean="0">
                <a:solidFill>
                  <a:schemeClr val="tx1"/>
                </a:solidFill>
              </a:rPr>
              <a:t>dotace SR a ERDF v </a:t>
            </a:r>
            <a:r>
              <a:rPr lang="cs-CZ" sz="1800" dirty="0" smtClean="0">
                <a:solidFill>
                  <a:schemeClr val="tx1"/>
                </a:solidFill>
              </a:rPr>
              <a:t>prvním roce </a:t>
            </a:r>
            <a:r>
              <a:rPr lang="cs-CZ" sz="1800" dirty="0" smtClean="0">
                <a:solidFill>
                  <a:schemeClr val="tx1"/>
                </a:solidFill>
              </a:rPr>
              <a:t>zaokrouhlit na tisíce  </a:t>
            </a:r>
            <a:r>
              <a:rPr lang="cs-CZ" sz="1800" dirty="0" smtClean="0">
                <a:solidFill>
                  <a:schemeClr val="tx1"/>
                </a:solidFill>
              </a:rPr>
              <a:t>nahoru </a:t>
            </a:r>
            <a:r>
              <a:rPr lang="cs-CZ" sz="1800" dirty="0" smtClean="0">
                <a:solidFill>
                  <a:schemeClr val="tx1"/>
                </a:solidFill>
              </a:rPr>
              <a:t>v dalších letech dolů.</a:t>
            </a:r>
            <a:endParaRPr lang="cs-CZ" sz="1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642918"/>
            <a:ext cx="5429256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6" name="Zástupný symbol pro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A990C44D-55BB-493A-A13A-EE5F5A99CF3E}" type="datetime1">
              <a:rPr lang="cs-CZ" smtClean="0"/>
              <a:pPr/>
              <a:t>29.6.2009</a:t>
            </a:fld>
            <a:endParaRPr lang="cs-CZ" smtClean="0"/>
          </a:p>
        </p:txBody>
      </p:sp>
      <p:sp>
        <p:nvSpPr>
          <p:cNvPr id="36867" name="Zástupný symbol pro zápatí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smtClean="0"/>
              <a:t>www.strukturalni-fondy.cz/iop</a:t>
            </a:r>
          </a:p>
        </p:txBody>
      </p:sp>
      <p:sp>
        <p:nvSpPr>
          <p:cNvPr id="36868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98DF4F9-7743-4254-8B48-D8B04555CBEE}" type="slidenum">
              <a:rPr lang="cs-CZ" smtClean="0"/>
              <a:pPr/>
              <a:t>32</a:t>
            </a:fld>
            <a:endParaRPr lang="cs-CZ" smtClean="0"/>
          </a:p>
        </p:txBody>
      </p:sp>
      <p:sp>
        <p:nvSpPr>
          <p:cNvPr id="368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Etapy </a:t>
            </a:r>
          </a:p>
        </p:txBody>
      </p:sp>
      <p:sp>
        <p:nvSpPr>
          <p:cNvPr id="7" name="Zaoblený obdélníkový popisek 6"/>
          <p:cNvSpPr/>
          <p:nvPr/>
        </p:nvSpPr>
        <p:spPr bwMode="auto">
          <a:xfrm>
            <a:off x="7286644" y="2000240"/>
            <a:ext cx="1357322" cy="928694"/>
          </a:xfrm>
          <a:prstGeom prst="wedgeRoundRectCallout">
            <a:avLst>
              <a:gd name="adj1" fmla="val -203791"/>
              <a:gd name="adj2" fmla="val -90292"/>
              <a:gd name="adj3" fmla="val 16667"/>
            </a:avLst>
          </a:prstGeom>
          <a:solidFill>
            <a:srgbClr val="FFE7B7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Etapy na sebe musí navazovat !!!!!!!</a:t>
            </a:r>
          </a:p>
        </p:txBody>
      </p:sp>
      <p:sp>
        <p:nvSpPr>
          <p:cNvPr id="8" name="Zaoblený obdélníkový popisek 7"/>
          <p:cNvSpPr/>
          <p:nvPr/>
        </p:nvSpPr>
        <p:spPr bwMode="auto">
          <a:xfrm>
            <a:off x="571472" y="5357826"/>
            <a:ext cx="1428760" cy="785818"/>
          </a:xfrm>
          <a:prstGeom prst="wedgeRoundRectCallout">
            <a:avLst>
              <a:gd name="adj1" fmla="val 76851"/>
              <a:gd name="adj2" fmla="val -49314"/>
              <a:gd name="adj3" fmla="val 16667"/>
            </a:avLst>
          </a:prstGeom>
          <a:solidFill>
            <a:srgbClr val="FFE7B7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Rozpad</a:t>
            </a:r>
            <a:r>
              <a:rPr kumimoji="0" lang="cs-CZ" sz="11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financí se provede po vyplnění všech etap</a:t>
            </a:r>
            <a:endParaRPr kumimoji="0" lang="cs-CZ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Obdélník 9"/>
          <p:cNvSpPr/>
          <p:nvPr/>
        </p:nvSpPr>
        <p:spPr bwMode="auto">
          <a:xfrm>
            <a:off x="7286644" y="3429000"/>
            <a:ext cx="1071570" cy="171451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400" b="0" i="0" u="none" strike="noStrike" cap="none" normalizeH="0" baseline="0" smtClean="0">
              <a:ln>
                <a:noFill/>
              </a:ln>
              <a:solidFill>
                <a:srgbClr val="FFE46F"/>
              </a:solidFill>
              <a:effectLst/>
              <a:latin typeface="Arial" charset="0"/>
            </a:endParaRPr>
          </a:p>
        </p:txBody>
      </p:sp>
      <p:sp>
        <p:nvSpPr>
          <p:cNvPr id="11" name="Obdélník 10"/>
          <p:cNvSpPr/>
          <p:nvPr/>
        </p:nvSpPr>
        <p:spPr bwMode="auto">
          <a:xfrm>
            <a:off x="6786578" y="3643314"/>
            <a:ext cx="2000264" cy="1000132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1800" dirty="0" smtClean="0">
                <a:solidFill>
                  <a:schemeClr val="tx1"/>
                </a:solidFill>
              </a:rPr>
              <a:t>Doplňují se nezaokrouhlené částky </a:t>
            </a:r>
            <a:endParaRPr kumimoji="0" lang="cs-CZ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071546"/>
            <a:ext cx="564832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0" name="Zástupný symbol pro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D3CF97AF-5E8E-43BD-90F7-57DBDF5B4CA8}" type="datetime1">
              <a:rPr lang="cs-CZ" smtClean="0"/>
              <a:pPr/>
              <a:t>29.6.2009</a:t>
            </a:fld>
            <a:endParaRPr lang="cs-CZ" smtClean="0"/>
          </a:p>
        </p:txBody>
      </p:sp>
      <p:sp>
        <p:nvSpPr>
          <p:cNvPr id="37891" name="Zástupný symbol pro zápatí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smtClean="0"/>
              <a:t>www.strukturalni-fondy.cz/iop</a:t>
            </a:r>
          </a:p>
        </p:txBody>
      </p:sp>
      <p:sp>
        <p:nvSpPr>
          <p:cNvPr id="37892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3100513-B8F9-4064-AB61-BCB81F7E44A6}" type="slidenum">
              <a:rPr lang="cs-CZ" smtClean="0"/>
              <a:pPr/>
              <a:t>33</a:t>
            </a:fld>
            <a:endParaRPr lang="cs-CZ" smtClean="0"/>
          </a:p>
        </p:txBody>
      </p:sp>
      <p:sp>
        <p:nvSpPr>
          <p:cNvPr id="378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Finanční plán </a:t>
            </a:r>
          </a:p>
        </p:txBody>
      </p:sp>
      <p:sp>
        <p:nvSpPr>
          <p:cNvPr id="8" name="Zaoblený obdélníkový popisek 7"/>
          <p:cNvSpPr/>
          <p:nvPr/>
        </p:nvSpPr>
        <p:spPr bwMode="auto">
          <a:xfrm>
            <a:off x="6929454" y="857232"/>
            <a:ext cx="1500198" cy="898400"/>
          </a:xfrm>
          <a:prstGeom prst="wedgeRoundRectCallout">
            <a:avLst>
              <a:gd name="adj1" fmla="val -98698"/>
              <a:gd name="adj2" fmla="val 51790"/>
              <a:gd name="adj3" fmla="val 16667"/>
            </a:avLst>
          </a:prstGeom>
          <a:solidFill>
            <a:srgbClr val="FFE7B7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Tato záložka se doplní  automaticky po vyplnění záložky „Etapy“</a:t>
            </a:r>
          </a:p>
        </p:txBody>
      </p:sp>
      <p:sp>
        <p:nvSpPr>
          <p:cNvPr id="10" name="Zaoblený obdélníkový popisek 9"/>
          <p:cNvSpPr/>
          <p:nvPr/>
        </p:nvSpPr>
        <p:spPr bwMode="auto">
          <a:xfrm>
            <a:off x="7072330" y="3214686"/>
            <a:ext cx="1785950" cy="1571636"/>
          </a:xfrm>
          <a:prstGeom prst="wedgeRoundRectCallout">
            <a:avLst>
              <a:gd name="adj1" fmla="val -236617"/>
              <a:gd name="adj2" fmla="val -55358"/>
              <a:gd name="adj3" fmla="val 16667"/>
            </a:avLst>
          </a:prstGeom>
          <a:solidFill>
            <a:srgbClr val="FFE7B7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Funkce</a:t>
            </a:r>
            <a:r>
              <a:rPr kumimoji="0" lang="cs-CZ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SUM je aktivní u všech finančních záložek, lze ji použít pro kontrolní součty</a:t>
            </a:r>
            <a:r>
              <a:rPr kumimoji="0" lang="cs-CZ" sz="11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.</a:t>
            </a:r>
            <a:endParaRPr kumimoji="0" lang="cs-CZ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785794"/>
            <a:ext cx="5762625" cy="469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4" name="Zástupný symbol pro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2B8E7A60-3965-4513-81D1-0CDCE2DD8D38}" type="datetime1">
              <a:rPr lang="cs-CZ" smtClean="0"/>
              <a:pPr/>
              <a:t>29.6.2009</a:t>
            </a:fld>
            <a:endParaRPr lang="cs-CZ" smtClean="0"/>
          </a:p>
        </p:txBody>
      </p:sp>
      <p:sp>
        <p:nvSpPr>
          <p:cNvPr id="38915" name="Zástupný symbol pro zápatí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smtClean="0"/>
              <a:t>www.strukturalni-fondy.cz/iop</a:t>
            </a:r>
          </a:p>
        </p:txBody>
      </p:sp>
      <p:sp>
        <p:nvSpPr>
          <p:cNvPr id="38916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A43928-468B-4844-BAFC-4F84EA867FEE}" type="slidenum">
              <a:rPr lang="cs-CZ" smtClean="0"/>
              <a:pPr/>
              <a:t>34</a:t>
            </a:fld>
            <a:endParaRPr lang="cs-CZ" smtClean="0"/>
          </a:p>
        </p:txBody>
      </p:sp>
      <p:sp>
        <p:nvSpPr>
          <p:cNvPr id="389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Prioritní témata </a:t>
            </a:r>
          </a:p>
        </p:txBody>
      </p:sp>
      <p:sp>
        <p:nvSpPr>
          <p:cNvPr id="7" name="Zaoblený obdélníkový popisek 6"/>
          <p:cNvSpPr/>
          <p:nvPr/>
        </p:nvSpPr>
        <p:spPr bwMode="auto">
          <a:xfrm>
            <a:off x="7572396" y="3143248"/>
            <a:ext cx="928694" cy="571504"/>
          </a:xfrm>
          <a:prstGeom prst="wedgeRoundRectCallout">
            <a:avLst>
              <a:gd name="adj1" fmla="val -132767"/>
              <a:gd name="adj2" fmla="val -38792"/>
              <a:gd name="adj3" fmla="val 16667"/>
            </a:avLst>
          </a:prstGeom>
          <a:solidFill>
            <a:srgbClr val="FFE7B7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Výběr aktivity z číselníku</a:t>
            </a:r>
          </a:p>
        </p:txBody>
      </p:sp>
      <p:sp>
        <p:nvSpPr>
          <p:cNvPr id="8" name="Zaoblený obdélníkový popisek 7"/>
          <p:cNvSpPr/>
          <p:nvPr/>
        </p:nvSpPr>
        <p:spPr bwMode="auto">
          <a:xfrm>
            <a:off x="7500958" y="4572008"/>
            <a:ext cx="1500198" cy="928694"/>
          </a:xfrm>
          <a:prstGeom prst="wedgeRoundRectCallout">
            <a:avLst>
              <a:gd name="adj1" fmla="val -125644"/>
              <a:gd name="adj2" fmla="val -140639"/>
              <a:gd name="adj3" fmla="val 16667"/>
            </a:avLst>
          </a:prstGeom>
          <a:solidFill>
            <a:srgbClr val="FFE7B7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Po</a:t>
            </a:r>
            <a:r>
              <a:rPr kumimoji="0" lang="cs-CZ" sz="11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vybrání aktivity kliknout – částky se doplní automaticky.</a:t>
            </a:r>
            <a:endParaRPr kumimoji="0" lang="cs-CZ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Zástupný symbol pro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246B9C67-55D0-4FE0-B5D2-D168CBA9A7C3}" type="datetime1">
              <a:rPr lang="cs-CZ" smtClean="0"/>
              <a:pPr/>
              <a:t>29.6.2009</a:t>
            </a:fld>
            <a:endParaRPr lang="cs-CZ" smtClean="0"/>
          </a:p>
        </p:txBody>
      </p:sp>
      <p:sp>
        <p:nvSpPr>
          <p:cNvPr id="39939" name="Zástupný symbol pro zápatí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smtClean="0"/>
              <a:t>www.strukturalni-fondy.cz/iop</a:t>
            </a:r>
          </a:p>
        </p:txBody>
      </p:sp>
      <p:sp>
        <p:nvSpPr>
          <p:cNvPr id="39940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B1E24B9-DF00-4EF7-91A9-BC83F8D42ACF}" type="slidenum">
              <a:rPr lang="cs-CZ" smtClean="0"/>
              <a:pPr/>
              <a:t>35</a:t>
            </a:fld>
            <a:endParaRPr lang="cs-CZ" smtClean="0"/>
          </a:p>
        </p:txBody>
      </p:sp>
      <p:sp>
        <p:nvSpPr>
          <p:cNvPr id="399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Výběrová řízení </a:t>
            </a:r>
          </a:p>
        </p:txBody>
      </p:sp>
      <p:pic>
        <p:nvPicPr>
          <p:cNvPr id="399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38" y="795338"/>
            <a:ext cx="5143500" cy="536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Popisek se šipkou doleva 6"/>
          <p:cNvSpPr/>
          <p:nvPr/>
        </p:nvSpPr>
        <p:spPr bwMode="auto">
          <a:xfrm>
            <a:off x="6572264" y="3357562"/>
            <a:ext cx="1714512" cy="1214446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64977"/>
            </a:avLst>
          </a:prstGeom>
          <a:solidFill>
            <a:schemeClr val="accent3">
              <a:lumMod val="85000"/>
            </a:schemeClr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dirty="0" smtClean="0">
                <a:solidFill>
                  <a:schemeClr val="tx1"/>
                </a:solidFill>
              </a:rPr>
              <a:t>Vyplnit pro každé VŘ </a:t>
            </a:r>
            <a:r>
              <a:rPr kumimoji="0" lang="cs-CZ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Zástupný symbol pro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A31906F2-BDD0-4B6D-AFB3-6610CF99F466}" type="datetime1">
              <a:rPr lang="cs-CZ" smtClean="0"/>
              <a:pPr/>
              <a:t>29.6.2009</a:t>
            </a:fld>
            <a:endParaRPr lang="cs-CZ" smtClean="0"/>
          </a:p>
        </p:txBody>
      </p:sp>
      <p:sp>
        <p:nvSpPr>
          <p:cNvPr id="40963" name="Zástupný symbol pro zápatí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smtClean="0"/>
              <a:t>www.strukturalni-fondy.cz/iop</a:t>
            </a:r>
          </a:p>
        </p:txBody>
      </p:sp>
      <p:sp>
        <p:nvSpPr>
          <p:cNvPr id="40964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BFE5688-02B6-466A-9E3F-31E48DA41008}" type="slidenum">
              <a:rPr lang="cs-CZ" smtClean="0"/>
              <a:pPr/>
              <a:t>36</a:t>
            </a:fld>
            <a:endParaRPr lang="cs-CZ" smtClean="0"/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1000125" y="-214313"/>
            <a:ext cx="7912100" cy="1171576"/>
          </a:xfrm>
        </p:spPr>
        <p:txBody>
          <a:bodyPr/>
          <a:lstStyle/>
          <a:p>
            <a:pPr eaLnBrk="1" hangingPunct="1"/>
            <a:r>
              <a:rPr lang="cs-CZ" smtClean="0"/>
              <a:t>Horizontální témata </a:t>
            </a:r>
          </a:p>
        </p:txBody>
      </p:sp>
      <p:pic>
        <p:nvPicPr>
          <p:cNvPr id="409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1071546"/>
            <a:ext cx="3857625" cy="504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Popisek se šipkou doprava 6"/>
          <p:cNvSpPr/>
          <p:nvPr/>
        </p:nvSpPr>
        <p:spPr bwMode="auto">
          <a:xfrm>
            <a:off x="1857356" y="2786058"/>
            <a:ext cx="1285884" cy="1214446"/>
          </a:xfrm>
          <a:prstGeom prst="rightArrowCallout">
            <a:avLst/>
          </a:prstGeom>
          <a:solidFill>
            <a:schemeClr val="accent3">
              <a:lumMod val="85000"/>
            </a:schemeClr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dirty="0" smtClean="0">
                <a:solidFill>
                  <a:schemeClr val="tx1"/>
                </a:solidFill>
              </a:rPr>
              <a:t>Vyplnit dle projektu</a:t>
            </a:r>
            <a:endParaRPr kumimoji="0" lang="cs-CZ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Zástupný symbol pro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C3CBF066-012E-4EC8-9B54-8071514E4401}" type="datetime1">
              <a:rPr lang="cs-CZ" smtClean="0"/>
              <a:pPr/>
              <a:t>29.6.2009</a:t>
            </a:fld>
            <a:endParaRPr lang="cs-CZ" smtClean="0"/>
          </a:p>
        </p:txBody>
      </p:sp>
      <p:sp>
        <p:nvSpPr>
          <p:cNvPr id="41987" name="Zástupný symbol pro zápatí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smtClean="0"/>
              <a:t>www.strukturalni-fondy.cz/iop</a:t>
            </a:r>
          </a:p>
        </p:txBody>
      </p:sp>
      <p:sp>
        <p:nvSpPr>
          <p:cNvPr id="41988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3FB1678-9735-4BE3-8AE6-B432B4622D2B}" type="slidenum">
              <a:rPr lang="cs-CZ" smtClean="0"/>
              <a:pPr/>
              <a:t>37</a:t>
            </a:fld>
            <a:endParaRPr lang="cs-CZ" smtClean="0"/>
          </a:p>
        </p:txBody>
      </p:sp>
      <p:sp>
        <p:nvSpPr>
          <p:cNvPr id="419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Publicita </a:t>
            </a:r>
          </a:p>
        </p:txBody>
      </p:sp>
      <p:pic>
        <p:nvPicPr>
          <p:cNvPr id="419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000108"/>
            <a:ext cx="5753100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aoblený obdélníkový popisek 6"/>
          <p:cNvSpPr/>
          <p:nvPr/>
        </p:nvSpPr>
        <p:spPr bwMode="auto">
          <a:xfrm>
            <a:off x="785786" y="2357430"/>
            <a:ext cx="1285884" cy="2071702"/>
          </a:xfrm>
          <a:prstGeom prst="wedgeRoundRectCallout">
            <a:avLst>
              <a:gd name="adj1" fmla="val 97435"/>
              <a:gd name="adj2" fmla="val 23576"/>
              <a:gd name="adj3" fmla="val 16667"/>
            </a:avLst>
          </a:prstGeom>
          <a:solidFill>
            <a:srgbClr val="FFE7B7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Žadatel vybere z nabídky dle</a:t>
            </a:r>
            <a:r>
              <a:rPr kumimoji="0" lang="cs-CZ" sz="11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„Pravidel pro provádění informačních a propagačních opatření“ – příloha č. 3 Příručky pro žadatele a příjemce </a:t>
            </a:r>
            <a:endParaRPr kumimoji="0" lang="cs-CZ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2071670" y="4857760"/>
            <a:ext cx="5929354" cy="73866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chemeClr val="tx1"/>
                </a:solidFill>
              </a:rPr>
              <a:t>Projekty na které dotace činí méně než 500 000 EUR označí hmotné výstupy symbolem EU a IOP a dále informací o finanční účasti EU, ERDF – text v Příloze č.3</a:t>
            </a:r>
            <a:endParaRPr lang="cs-CZ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Zástupný symbol pro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C76CF01E-E2FA-4ED4-806E-D6C229897AF8}" type="datetime1">
              <a:rPr lang="cs-CZ" smtClean="0"/>
              <a:pPr/>
              <a:t>29.6.2009</a:t>
            </a:fld>
            <a:endParaRPr lang="cs-CZ" smtClean="0"/>
          </a:p>
        </p:txBody>
      </p:sp>
      <p:sp>
        <p:nvSpPr>
          <p:cNvPr id="43011" name="Zástupný symbol pro zápatí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smtClean="0"/>
              <a:t>www.strukturalni-fondy.cz/iop</a:t>
            </a:r>
          </a:p>
        </p:txBody>
      </p:sp>
      <p:sp>
        <p:nvSpPr>
          <p:cNvPr id="43012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2FD586C-10E7-4E9E-AD02-FCF2A1AC0C5D}" type="slidenum">
              <a:rPr lang="cs-CZ" smtClean="0"/>
              <a:pPr/>
              <a:t>38</a:t>
            </a:fld>
            <a:endParaRPr lang="cs-CZ" smtClean="0"/>
          </a:p>
        </p:txBody>
      </p:sp>
      <p:sp>
        <p:nvSpPr>
          <p:cNvPr id="430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Čestné prohlášení </a:t>
            </a:r>
          </a:p>
        </p:txBody>
      </p:sp>
      <p:pic>
        <p:nvPicPr>
          <p:cNvPr id="430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313" y="687388"/>
            <a:ext cx="5643562" cy="544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Zástupný symbol pro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D6EEA0A1-B178-4516-8CDB-5284128BF51C}" type="datetime1">
              <a:rPr lang="cs-CZ" smtClean="0"/>
              <a:pPr/>
              <a:t>29.6.2009</a:t>
            </a:fld>
            <a:endParaRPr lang="cs-CZ" smtClean="0"/>
          </a:p>
        </p:txBody>
      </p:sp>
      <p:sp>
        <p:nvSpPr>
          <p:cNvPr id="44035" name="Zástupný symbol pro zápatí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smtClean="0"/>
              <a:t>www.strukturalni-fondy.cz/iop</a:t>
            </a:r>
          </a:p>
        </p:txBody>
      </p:sp>
      <p:sp>
        <p:nvSpPr>
          <p:cNvPr id="44036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436D7DE-6BD0-47A1-B841-E7B21965821E}" type="slidenum">
              <a:rPr lang="cs-CZ" smtClean="0"/>
              <a:pPr/>
              <a:t>39</a:t>
            </a:fld>
            <a:endParaRPr lang="cs-CZ" smtClean="0"/>
          </a:p>
        </p:txBody>
      </p:sp>
      <p:sp>
        <p:nvSpPr>
          <p:cNvPr id="440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 Přílohy projektu</a:t>
            </a:r>
          </a:p>
        </p:txBody>
      </p:sp>
      <p:pic>
        <p:nvPicPr>
          <p:cNvPr id="440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75" y="642938"/>
            <a:ext cx="4929188" cy="557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aoblený obdélníkový popisek 6"/>
          <p:cNvSpPr/>
          <p:nvPr/>
        </p:nvSpPr>
        <p:spPr bwMode="auto">
          <a:xfrm>
            <a:off x="6858016" y="4786322"/>
            <a:ext cx="1285884" cy="714380"/>
          </a:xfrm>
          <a:prstGeom prst="wedgeRoundRectCallout">
            <a:avLst>
              <a:gd name="adj1" fmla="val -306312"/>
              <a:gd name="adj2" fmla="val -41248"/>
              <a:gd name="adj3" fmla="val 16667"/>
            </a:avLst>
          </a:prstGeom>
          <a:solidFill>
            <a:srgbClr val="FFE7B7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Počet</a:t>
            </a:r>
            <a:r>
              <a:rPr kumimoji="0" lang="cs-CZ" sz="11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listů vyhotovení  – nepovinný údaj </a:t>
            </a:r>
            <a:endParaRPr kumimoji="0" lang="cs-CZ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Zástupný symbol pro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184A07A2-6698-4116-8A02-51D6D7DB219A}" type="datetime1">
              <a:rPr lang="cs-CZ" smtClean="0"/>
              <a:pPr/>
              <a:t>29.6.2009</a:t>
            </a:fld>
            <a:endParaRPr lang="cs-CZ" smtClean="0"/>
          </a:p>
        </p:txBody>
      </p:sp>
      <p:sp>
        <p:nvSpPr>
          <p:cNvPr id="5123" name="Zástupný symbol pro zápatí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smtClean="0"/>
              <a:t>www.strukturalni-fondy.cz/iop</a:t>
            </a:r>
          </a:p>
        </p:txBody>
      </p:sp>
      <p:sp>
        <p:nvSpPr>
          <p:cNvPr id="5124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5DA2E44-104C-447F-B8B9-478947284424}" type="slidenum">
              <a:rPr lang="cs-CZ" smtClean="0"/>
              <a:pPr/>
              <a:t>4</a:t>
            </a:fld>
            <a:endParaRPr lang="cs-CZ" smtClean="0"/>
          </a:p>
        </p:txBody>
      </p:sp>
      <p:sp>
        <p:nvSpPr>
          <p:cNvPr id="5125" name="Rectangle 4"/>
          <p:cNvSpPr>
            <a:spLocks noGrp="1" noChangeArrowheads="1"/>
          </p:cNvSpPr>
          <p:nvPr>
            <p:ph type="title"/>
          </p:nvPr>
        </p:nvSpPr>
        <p:spPr>
          <a:xfrm>
            <a:off x="928688" y="-285750"/>
            <a:ext cx="7912100" cy="1171575"/>
          </a:xfrm>
        </p:spPr>
        <p:txBody>
          <a:bodyPr/>
          <a:lstStyle/>
          <a:p>
            <a:pPr eaLnBrk="1" hangingPunct="1"/>
            <a:r>
              <a:rPr lang="cs-CZ" dirty="0" smtClean="0"/>
              <a:t>BENEFIT7 nová žádost</a:t>
            </a:r>
          </a:p>
        </p:txBody>
      </p:sp>
      <p:pic>
        <p:nvPicPr>
          <p:cNvPr id="51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38" y="1500188"/>
            <a:ext cx="5753100" cy="376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Šipka doprava 27"/>
          <p:cNvSpPr/>
          <p:nvPr/>
        </p:nvSpPr>
        <p:spPr bwMode="auto">
          <a:xfrm>
            <a:off x="3643306" y="3929066"/>
            <a:ext cx="357190" cy="142876"/>
          </a:xfrm>
          <a:prstGeom prst="rightArrow">
            <a:avLst/>
          </a:prstGeom>
          <a:solidFill>
            <a:srgbClr val="9933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400" b="0" i="0" u="none" strike="noStrike" cap="none" normalizeH="0" baseline="0" smtClean="0">
              <a:ln>
                <a:noFill/>
              </a:ln>
              <a:solidFill>
                <a:srgbClr val="FFE46F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Zástupný symbol pro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D6EEA0A1-B178-4516-8CDB-5284128BF51C}" type="datetime1">
              <a:rPr lang="cs-CZ" smtClean="0"/>
              <a:pPr/>
              <a:t>29.6.2009</a:t>
            </a:fld>
            <a:endParaRPr lang="cs-CZ" smtClean="0"/>
          </a:p>
        </p:txBody>
      </p:sp>
      <p:sp>
        <p:nvSpPr>
          <p:cNvPr id="44035" name="Zástupný symbol pro zápatí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smtClean="0"/>
              <a:t>www.strukturalni-fondy.cz/iop</a:t>
            </a:r>
          </a:p>
        </p:txBody>
      </p:sp>
      <p:sp>
        <p:nvSpPr>
          <p:cNvPr id="44036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436D7DE-6BD0-47A1-B841-E7B21965821E}" type="slidenum">
              <a:rPr lang="cs-CZ" smtClean="0"/>
              <a:pPr/>
              <a:t>40</a:t>
            </a:fld>
            <a:endParaRPr lang="cs-CZ" smtClean="0"/>
          </a:p>
        </p:txBody>
      </p:sp>
      <p:sp>
        <p:nvSpPr>
          <p:cNvPr id="440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dirty="0" smtClean="0"/>
              <a:t> Kontrola žádosti</a:t>
            </a:r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928670"/>
            <a:ext cx="576262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3857628"/>
            <a:ext cx="3643338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Zástupný symbol pro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D6EEA0A1-B178-4516-8CDB-5284128BF51C}" type="datetime1">
              <a:rPr lang="cs-CZ" smtClean="0"/>
              <a:pPr/>
              <a:t>29.6.2009</a:t>
            </a:fld>
            <a:endParaRPr lang="cs-CZ" smtClean="0"/>
          </a:p>
        </p:txBody>
      </p:sp>
      <p:sp>
        <p:nvSpPr>
          <p:cNvPr id="44035" name="Zástupný symbol pro zápatí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smtClean="0"/>
              <a:t>www.strukturalni-fondy.cz/iop</a:t>
            </a:r>
          </a:p>
        </p:txBody>
      </p:sp>
      <p:sp>
        <p:nvSpPr>
          <p:cNvPr id="44036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436D7DE-6BD0-47A1-B841-E7B21965821E}" type="slidenum">
              <a:rPr lang="cs-CZ" smtClean="0"/>
              <a:pPr/>
              <a:t>41</a:t>
            </a:fld>
            <a:endParaRPr lang="cs-CZ" smtClean="0"/>
          </a:p>
        </p:txBody>
      </p:sp>
      <p:sp>
        <p:nvSpPr>
          <p:cNvPr id="440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dirty="0" smtClean="0"/>
              <a:t> Finalizace žádosti</a:t>
            </a:r>
          </a:p>
        </p:txBody>
      </p:sp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785794"/>
            <a:ext cx="5753100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2928934"/>
            <a:ext cx="5753100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Zaoblený obdélníkový popisek 9"/>
          <p:cNvSpPr/>
          <p:nvPr/>
        </p:nvSpPr>
        <p:spPr bwMode="auto">
          <a:xfrm>
            <a:off x="928662" y="4143380"/>
            <a:ext cx="1285884" cy="1143008"/>
          </a:xfrm>
          <a:prstGeom prst="wedgeRoundRectCallout">
            <a:avLst>
              <a:gd name="adj1" fmla="val 96687"/>
              <a:gd name="adj2" fmla="val -17219"/>
              <a:gd name="adj3" fmla="val 16667"/>
            </a:avLst>
          </a:prstGeom>
          <a:solidFill>
            <a:srgbClr val="FFE7B7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Žádost tisknout až po finálním uložení žádosti </a:t>
            </a: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57356" y="2143116"/>
            <a:ext cx="6480175" cy="1436687"/>
          </a:xfrm>
        </p:spPr>
        <p:txBody>
          <a:bodyPr/>
          <a:lstStyle/>
          <a:p>
            <a:pPr eaLnBrk="1" hangingPunct="1">
              <a:defRPr/>
            </a:pPr>
            <a:r>
              <a:rPr lang="cs-CZ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Děkuji za pozornost</a:t>
            </a: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Zástupný symbol pro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C4DE0D7E-E94D-4BD6-AFB3-3CA6BF71266C}" type="datetime1">
              <a:rPr lang="cs-CZ" smtClean="0"/>
              <a:pPr/>
              <a:t>29.6.2009</a:t>
            </a:fld>
            <a:endParaRPr lang="cs-CZ" smtClean="0"/>
          </a:p>
        </p:txBody>
      </p:sp>
      <p:sp>
        <p:nvSpPr>
          <p:cNvPr id="6147" name="Zástupný symbol pro zápatí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smtClean="0"/>
              <a:t>www.strukturalni-fondy.cz/iop</a:t>
            </a:r>
          </a:p>
        </p:txBody>
      </p:sp>
      <p:sp>
        <p:nvSpPr>
          <p:cNvPr id="6148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D4278BF-4F77-4899-9238-B86B881F9A0B}" type="slidenum">
              <a:rPr lang="cs-CZ" smtClean="0"/>
              <a:pPr/>
              <a:t>5</a:t>
            </a:fld>
            <a:endParaRPr lang="cs-CZ" smtClean="0"/>
          </a:p>
        </p:txBody>
      </p:sp>
      <p:sp>
        <p:nvSpPr>
          <p:cNvPr id="6149" name="Rectangle 4"/>
          <p:cNvSpPr>
            <a:spLocks noGrp="1" noChangeArrowheads="1"/>
          </p:cNvSpPr>
          <p:nvPr>
            <p:ph type="title"/>
          </p:nvPr>
        </p:nvSpPr>
        <p:spPr>
          <a:xfrm>
            <a:off x="928688" y="-285750"/>
            <a:ext cx="7912100" cy="1171575"/>
          </a:xfrm>
        </p:spPr>
        <p:txBody>
          <a:bodyPr/>
          <a:lstStyle/>
          <a:p>
            <a:pPr eaLnBrk="1" hangingPunct="1"/>
            <a:r>
              <a:rPr lang="cs-CZ" dirty="0" smtClean="0"/>
              <a:t>Identifikace žádosti</a:t>
            </a:r>
          </a:p>
        </p:txBody>
      </p:sp>
      <p:pic>
        <p:nvPicPr>
          <p:cNvPr id="6150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88" y="857250"/>
            <a:ext cx="5429250" cy="5260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7" name="Zaoblený obdélníkový popisek 6"/>
          <p:cNvSpPr/>
          <p:nvPr/>
        </p:nvSpPr>
        <p:spPr bwMode="auto">
          <a:xfrm>
            <a:off x="4500562" y="4643446"/>
            <a:ext cx="2214578" cy="785818"/>
          </a:xfrm>
          <a:prstGeom prst="wedgeRoundRectCallout">
            <a:avLst>
              <a:gd name="adj1" fmla="val -111841"/>
              <a:gd name="adj2" fmla="val 3006"/>
              <a:gd name="adj3" fmla="val 16667"/>
            </a:avLst>
          </a:prstGeom>
          <a:solidFill>
            <a:srgbClr val="FFE7B7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Záložky se zpřístupní po vyplnění „Přehledu</a:t>
            </a:r>
            <a:r>
              <a:rPr kumimoji="0" lang="cs-CZ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financování“</a:t>
            </a:r>
            <a:endParaRPr kumimoji="0" lang="cs-CZ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Zaoblený obdélníkový popisek 7"/>
          <p:cNvSpPr/>
          <p:nvPr/>
        </p:nvSpPr>
        <p:spPr bwMode="auto">
          <a:xfrm>
            <a:off x="6715140" y="2786058"/>
            <a:ext cx="1928826" cy="1000132"/>
          </a:xfrm>
          <a:prstGeom prst="wedgeRoundRectCallout">
            <a:avLst>
              <a:gd name="adj1" fmla="val -107767"/>
              <a:gd name="adj2" fmla="val 100996"/>
              <a:gd name="adj3" fmla="val 16667"/>
            </a:avLst>
          </a:prstGeom>
          <a:solidFill>
            <a:srgbClr val="FFE7B7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Vždy</a:t>
            </a:r>
            <a:r>
              <a:rPr kumimoji="0" lang="cs-CZ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a vše ukládat !!!!!!!!!!!!!!</a:t>
            </a:r>
            <a:endParaRPr kumimoji="0" lang="cs-CZ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Popisek se šipkou doprava 9"/>
          <p:cNvSpPr/>
          <p:nvPr/>
        </p:nvSpPr>
        <p:spPr bwMode="auto">
          <a:xfrm>
            <a:off x="1142976" y="1857364"/>
            <a:ext cx="714380" cy="2500330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64977"/>
            </a:avLst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wordArtVert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400" i="0" u="none" strike="noStrike" cap="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záložky</a:t>
            </a: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Zástupný symbol pro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F32ACC70-1AC6-4BBB-8F91-F5467AB097BD}" type="datetime1">
              <a:rPr lang="cs-CZ" smtClean="0"/>
              <a:pPr/>
              <a:t>29.6.2009</a:t>
            </a:fld>
            <a:endParaRPr lang="cs-CZ" smtClean="0"/>
          </a:p>
        </p:txBody>
      </p:sp>
      <p:sp>
        <p:nvSpPr>
          <p:cNvPr id="7171" name="Zástupný symbol pro zápatí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smtClean="0"/>
              <a:t>www.strukturalni-fondy.cz/iop</a:t>
            </a:r>
          </a:p>
        </p:txBody>
      </p:sp>
      <p:sp>
        <p:nvSpPr>
          <p:cNvPr id="7172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6F5F296-3289-4725-882A-2263B0609F09}" type="slidenum">
              <a:rPr lang="cs-CZ" smtClean="0"/>
              <a:pPr/>
              <a:t>6</a:t>
            </a:fld>
            <a:endParaRPr lang="cs-CZ" smtClean="0"/>
          </a:p>
        </p:txBody>
      </p:sp>
      <p:sp>
        <p:nvSpPr>
          <p:cNvPr id="7173" name="Rectangle 4"/>
          <p:cNvSpPr>
            <a:spLocks noGrp="1" noChangeArrowheads="1"/>
          </p:cNvSpPr>
          <p:nvPr>
            <p:ph type="title"/>
          </p:nvPr>
        </p:nvSpPr>
        <p:spPr>
          <a:xfrm>
            <a:off x="928688" y="-285750"/>
            <a:ext cx="7912100" cy="1171575"/>
          </a:xfrm>
        </p:spPr>
        <p:txBody>
          <a:bodyPr/>
          <a:lstStyle/>
          <a:p>
            <a:pPr eaLnBrk="1" hangingPunct="1"/>
            <a:r>
              <a:rPr lang="cs-CZ" smtClean="0"/>
              <a:t>Identifikace žádosti</a:t>
            </a:r>
          </a:p>
        </p:txBody>
      </p:sp>
      <p:pic>
        <p:nvPicPr>
          <p:cNvPr id="71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857250"/>
            <a:ext cx="5457825" cy="5057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7" name="Zaoblený obdélníkový popisek 6"/>
          <p:cNvSpPr/>
          <p:nvPr/>
        </p:nvSpPr>
        <p:spPr bwMode="auto">
          <a:xfrm>
            <a:off x="6000760" y="3143248"/>
            <a:ext cx="2714644" cy="1714512"/>
          </a:xfrm>
          <a:prstGeom prst="wedgeRoundRectCallou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400" b="0" i="0" u="none" strike="noStrike" cap="none" normalizeH="0" baseline="0" smtClean="0">
              <a:ln>
                <a:noFill/>
              </a:ln>
              <a:solidFill>
                <a:srgbClr val="FFE46F"/>
              </a:solidFill>
              <a:effectLst/>
              <a:latin typeface="Arial" charset="0"/>
            </a:endParaRPr>
          </a:p>
        </p:txBody>
      </p:sp>
      <p:sp>
        <p:nvSpPr>
          <p:cNvPr id="8" name="Zaoblený obdélníkový popisek 7"/>
          <p:cNvSpPr/>
          <p:nvPr/>
        </p:nvSpPr>
        <p:spPr bwMode="auto">
          <a:xfrm>
            <a:off x="6572264" y="2928934"/>
            <a:ext cx="2071702" cy="1143008"/>
          </a:xfrm>
          <a:prstGeom prst="wedgeRoundRectCallout">
            <a:avLst>
              <a:gd name="adj1" fmla="val -71293"/>
              <a:gd name="adj2" fmla="val -135562"/>
              <a:gd name="adj3" fmla="val 16667"/>
            </a:avLst>
          </a:prstGeom>
          <a:solidFill>
            <a:srgbClr val="FFE7B7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Žadatel je povinen vyplnit každé žluté pole</a:t>
            </a: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Zástupný symbol pro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8E1C6304-88D0-4DE7-B22A-44B1BBCCE8B9}" type="datetime1">
              <a:rPr lang="cs-CZ" smtClean="0"/>
              <a:pPr/>
              <a:t>29.6.2009</a:t>
            </a:fld>
            <a:endParaRPr lang="cs-CZ" smtClean="0"/>
          </a:p>
        </p:txBody>
      </p:sp>
      <p:sp>
        <p:nvSpPr>
          <p:cNvPr id="8195" name="Zástupný symbol pro zápatí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smtClean="0"/>
              <a:t>www.strukturalni-fondy.cz/iop</a:t>
            </a:r>
          </a:p>
        </p:txBody>
      </p:sp>
      <p:sp>
        <p:nvSpPr>
          <p:cNvPr id="8196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618110B-491E-4782-AA5A-1D92551F4F17}" type="slidenum">
              <a:rPr lang="cs-CZ" smtClean="0"/>
              <a:pPr/>
              <a:t>7</a:t>
            </a:fld>
            <a:endParaRPr lang="cs-CZ" smtClean="0"/>
          </a:p>
        </p:txBody>
      </p:sp>
      <p:sp>
        <p:nvSpPr>
          <p:cNvPr id="8197" name="Rectangle 4"/>
          <p:cNvSpPr>
            <a:spLocks noGrp="1" noChangeArrowheads="1"/>
          </p:cNvSpPr>
          <p:nvPr>
            <p:ph type="title"/>
          </p:nvPr>
        </p:nvSpPr>
        <p:spPr>
          <a:xfrm>
            <a:off x="928688" y="-285750"/>
            <a:ext cx="7912100" cy="1171575"/>
          </a:xfrm>
        </p:spPr>
        <p:txBody>
          <a:bodyPr/>
          <a:lstStyle/>
          <a:p>
            <a:pPr eaLnBrk="1" hangingPunct="1"/>
            <a:r>
              <a:rPr lang="cs-CZ" smtClean="0"/>
              <a:t>Projekt</a:t>
            </a:r>
          </a:p>
        </p:txBody>
      </p:sp>
      <p:pic>
        <p:nvPicPr>
          <p:cNvPr id="819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88" y="928688"/>
            <a:ext cx="7173912" cy="4619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7" name="Zaoblený obdélníkový popisek 6"/>
          <p:cNvSpPr/>
          <p:nvPr/>
        </p:nvSpPr>
        <p:spPr bwMode="auto">
          <a:xfrm>
            <a:off x="5000628" y="785794"/>
            <a:ext cx="1000132" cy="857256"/>
          </a:xfrm>
          <a:prstGeom prst="wedgeRoundRectCallout">
            <a:avLst>
              <a:gd name="adj1" fmla="val -272"/>
              <a:gd name="adj2" fmla="val 99777"/>
              <a:gd name="adj3" fmla="val 16667"/>
            </a:avLst>
          </a:prstGeom>
          <a:solidFill>
            <a:srgbClr val="FFE7B7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1200" dirty="0" smtClean="0">
                <a:solidFill>
                  <a:schemeClr val="tx1"/>
                </a:solidFill>
              </a:rPr>
              <a:t>Nabídka z číselníků</a:t>
            </a:r>
            <a:endParaRPr kumimoji="0" lang="cs-CZ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Zaoblený obdélníkový popisek 7"/>
          <p:cNvSpPr/>
          <p:nvPr/>
        </p:nvSpPr>
        <p:spPr bwMode="auto">
          <a:xfrm>
            <a:off x="7715272" y="3286124"/>
            <a:ext cx="1214446" cy="1000132"/>
          </a:xfrm>
          <a:prstGeom prst="wedgeRoundRectCallout">
            <a:avLst>
              <a:gd name="adj1" fmla="val -95719"/>
              <a:gd name="adj2" fmla="val -33888"/>
              <a:gd name="adj3" fmla="val 16667"/>
            </a:avLst>
          </a:prstGeom>
          <a:solidFill>
            <a:srgbClr val="FFE7B7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Vybrat IPRM v rámci kterého bude projekt realizován</a:t>
            </a:r>
            <a:endParaRPr kumimoji="0" lang="cs-CZ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ástupný symbol pro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30B106E4-7DF0-4E44-8F55-C183DFCF4751}" type="datetime1">
              <a:rPr lang="cs-CZ" smtClean="0"/>
              <a:pPr/>
              <a:t>29.6.2009</a:t>
            </a:fld>
            <a:endParaRPr lang="cs-CZ" smtClean="0"/>
          </a:p>
        </p:txBody>
      </p:sp>
      <p:sp>
        <p:nvSpPr>
          <p:cNvPr id="9219" name="Zástupný symbol pro zápatí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smtClean="0"/>
              <a:t>www.strukturalni-fondy.cz/iop</a:t>
            </a:r>
          </a:p>
        </p:txBody>
      </p:sp>
      <p:sp>
        <p:nvSpPr>
          <p:cNvPr id="9220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523A20A-1375-4D3B-941A-EE569F99FCC5}" type="slidenum">
              <a:rPr lang="cs-CZ" smtClean="0"/>
              <a:pPr/>
              <a:t>8</a:t>
            </a:fld>
            <a:endParaRPr lang="cs-CZ" smtClean="0"/>
          </a:p>
        </p:txBody>
      </p:sp>
      <p:sp>
        <p:nvSpPr>
          <p:cNvPr id="9221" name="Rectangle 4"/>
          <p:cNvSpPr>
            <a:spLocks noGrp="1" noChangeArrowheads="1"/>
          </p:cNvSpPr>
          <p:nvPr>
            <p:ph type="title"/>
          </p:nvPr>
        </p:nvSpPr>
        <p:spPr>
          <a:xfrm>
            <a:off x="928688" y="-285750"/>
            <a:ext cx="7912100" cy="1171575"/>
          </a:xfrm>
        </p:spPr>
        <p:txBody>
          <a:bodyPr/>
          <a:lstStyle/>
          <a:p>
            <a:pPr eaLnBrk="1" hangingPunct="1"/>
            <a:r>
              <a:rPr lang="cs-CZ" smtClean="0"/>
              <a:t>Projekt</a:t>
            </a:r>
          </a:p>
        </p:txBody>
      </p:sp>
      <p:pic>
        <p:nvPicPr>
          <p:cNvPr id="92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928688"/>
            <a:ext cx="6477000" cy="5033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7" name="Zaoblený obdélníkový popisek 6"/>
          <p:cNvSpPr/>
          <p:nvPr/>
        </p:nvSpPr>
        <p:spPr bwMode="auto">
          <a:xfrm>
            <a:off x="1000100" y="2928934"/>
            <a:ext cx="2286016" cy="1428760"/>
          </a:xfrm>
          <a:prstGeom prst="wedgeRoundRectCallout">
            <a:avLst>
              <a:gd name="adj1" fmla="val 86299"/>
              <a:gd name="adj2" fmla="val 43300"/>
              <a:gd name="adj3" fmla="val 16667"/>
            </a:avLst>
          </a:prstGeom>
          <a:solidFill>
            <a:srgbClr val="FFE7B7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Povinné</a:t>
            </a:r>
            <a:r>
              <a:rPr kumimoji="0" lang="cs-CZ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zaškrtnout v případě, že žadatel musí vybrat dodavatele výběrovým řízením.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1200" baseline="0" dirty="0" smtClean="0">
                <a:solidFill>
                  <a:schemeClr val="tx1"/>
                </a:solidFill>
              </a:rPr>
              <a:t>Podmínky</a:t>
            </a:r>
            <a:r>
              <a:rPr lang="cs-CZ" sz="1200" dirty="0" smtClean="0">
                <a:solidFill>
                  <a:schemeClr val="tx1"/>
                </a:solidFill>
              </a:rPr>
              <a:t> – Příloha č.10 „Závazné postupy pro zadávání zakázek…“</a:t>
            </a:r>
            <a:endParaRPr kumimoji="0" lang="cs-CZ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Zaoblený obdélníkový popisek 7"/>
          <p:cNvSpPr/>
          <p:nvPr/>
        </p:nvSpPr>
        <p:spPr bwMode="auto">
          <a:xfrm>
            <a:off x="1000100" y="4429132"/>
            <a:ext cx="1785950" cy="1214446"/>
          </a:xfrm>
          <a:prstGeom prst="wedgeRoundRectCallout">
            <a:avLst>
              <a:gd name="adj1" fmla="val 123705"/>
              <a:gd name="adj2" fmla="val -21511"/>
              <a:gd name="adj3" fmla="val 16667"/>
            </a:avLst>
          </a:prstGeom>
          <a:solidFill>
            <a:srgbClr val="FFE7B7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Zaškrtnout v případě plánovaných aktivit</a:t>
            </a:r>
            <a:r>
              <a:rPr kumimoji="0" lang="cs-CZ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na snížení energetické náročnosti budovy</a:t>
            </a:r>
            <a:endParaRPr kumimoji="0" lang="cs-CZ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ástupný symbol pro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ED83206B-C7D7-493C-8BD9-D162F656E1A1}" type="datetime1">
              <a:rPr lang="cs-CZ" smtClean="0"/>
              <a:pPr/>
              <a:t>29.6.2009</a:t>
            </a:fld>
            <a:endParaRPr lang="cs-CZ" smtClean="0"/>
          </a:p>
        </p:txBody>
      </p:sp>
      <p:sp>
        <p:nvSpPr>
          <p:cNvPr id="10243" name="Zástupný symbol pro zápatí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smtClean="0"/>
              <a:t>www.strukturalni-fondy.cz/iop</a:t>
            </a:r>
          </a:p>
        </p:txBody>
      </p:sp>
      <p:sp>
        <p:nvSpPr>
          <p:cNvPr id="10244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2FD201D-E89E-4CB1-8D2F-82260B4D35AE}" type="slidenum">
              <a:rPr lang="cs-CZ" smtClean="0"/>
              <a:pPr/>
              <a:t>9</a:t>
            </a:fld>
            <a:endParaRPr lang="cs-CZ" smtClean="0"/>
          </a:p>
        </p:txBody>
      </p:sp>
      <p:sp>
        <p:nvSpPr>
          <p:cNvPr id="10245" name="Rectangle 4"/>
          <p:cNvSpPr>
            <a:spLocks noGrp="1" noChangeArrowheads="1"/>
          </p:cNvSpPr>
          <p:nvPr>
            <p:ph type="title"/>
          </p:nvPr>
        </p:nvSpPr>
        <p:spPr>
          <a:xfrm>
            <a:off x="928688" y="-285750"/>
            <a:ext cx="7912100" cy="1171575"/>
          </a:xfrm>
        </p:spPr>
        <p:txBody>
          <a:bodyPr/>
          <a:lstStyle/>
          <a:p>
            <a:pPr eaLnBrk="1" hangingPunct="1"/>
            <a:r>
              <a:rPr lang="cs-CZ" smtClean="0"/>
              <a:t>Podporované aktivity</a:t>
            </a:r>
          </a:p>
        </p:txBody>
      </p:sp>
      <p:pic>
        <p:nvPicPr>
          <p:cNvPr id="102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25" y="1285875"/>
            <a:ext cx="57531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3714752"/>
            <a:ext cx="5753100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ahnutá šipka doleva 7"/>
          <p:cNvSpPr/>
          <p:nvPr/>
        </p:nvSpPr>
        <p:spPr bwMode="auto">
          <a:xfrm>
            <a:off x="7215206" y="2857496"/>
            <a:ext cx="857256" cy="1643074"/>
          </a:xfrm>
          <a:prstGeom prst="curvedLeftArrow">
            <a:avLst>
              <a:gd name="adj1" fmla="val 25000"/>
              <a:gd name="adj2" fmla="val 50000"/>
              <a:gd name="adj3" fmla="val 12874"/>
            </a:avLst>
          </a:prstGeom>
          <a:solidFill>
            <a:srgbClr val="993300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400" b="0" i="0" u="none" strike="noStrike" cap="none" normalizeH="0" baseline="0" smtClean="0">
              <a:ln>
                <a:noFill/>
              </a:ln>
              <a:solidFill>
                <a:srgbClr val="FFE46F"/>
              </a:solidFill>
              <a:effectLst/>
              <a:latin typeface="Arial" charset="0"/>
            </a:endParaRPr>
          </a:p>
        </p:txBody>
      </p:sp>
      <p:sp>
        <p:nvSpPr>
          <p:cNvPr id="9" name="Zaoblený obdélníkový popisek 8"/>
          <p:cNvSpPr/>
          <p:nvPr/>
        </p:nvSpPr>
        <p:spPr bwMode="auto">
          <a:xfrm>
            <a:off x="1071538" y="5143512"/>
            <a:ext cx="1285884" cy="714380"/>
          </a:xfrm>
          <a:prstGeom prst="wedgeRoundRectCallout">
            <a:avLst>
              <a:gd name="adj1" fmla="val 134632"/>
              <a:gd name="adj2" fmla="val -81667"/>
              <a:gd name="adj3" fmla="val 16667"/>
            </a:avLst>
          </a:prstGeom>
          <a:solidFill>
            <a:srgbClr val="FFE7B7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Nabídka z číselníku</a:t>
            </a:r>
            <a:r>
              <a:rPr kumimoji="0" lang="cs-CZ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aktivit </a:t>
            </a:r>
            <a:endParaRPr kumimoji="0" lang="cs-CZ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">
  <a:themeElements>
    <a:clrScheme name="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1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1400" b="0" i="0" u="none" strike="noStrike" cap="none" normalizeH="0" baseline="0" smtClean="0">
            <a:ln>
              <a:noFill/>
            </a:ln>
            <a:solidFill>
              <a:srgbClr val="FFE46F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1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1400" b="0" i="0" u="none" strike="noStrike" cap="none" normalizeH="0" baseline="0" smtClean="0">
            <a:ln>
              <a:noFill/>
            </a:ln>
            <a:solidFill>
              <a:srgbClr val="FFE46F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2005</TotalTime>
  <Words>1077</Words>
  <Application>Microsoft PowerPoint</Application>
  <PresentationFormat>Předvádění na obrazovce (4:3)</PresentationFormat>
  <Paragraphs>354</Paragraphs>
  <Slides>42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42</vt:i4>
      </vt:variant>
    </vt:vector>
  </HeadingPairs>
  <TitlesOfParts>
    <vt:vector size="43" baseType="lpstr">
      <vt:lpstr>a</vt:lpstr>
      <vt:lpstr>Elektronická žádost  Benefit7  pro 5.2. IOP regenerace bytových domů </vt:lpstr>
      <vt:lpstr>BENEFIT7 nová žádost</vt:lpstr>
      <vt:lpstr>BENEFIT7 – nová žádost</vt:lpstr>
      <vt:lpstr>BENEFIT7 nová žádost</vt:lpstr>
      <vt:lpstr>Identifikace žádosti</vt:lpstr>
      <vt:lpstr>Identifikace žádosti</vt:lpstr>
      <vt:lpstr>Projekt</vt:lpstr>
      <vt:lpstr>Projekt</vt:lpstr>
      <vt:lpstr>Podporované aktivity</vt:lpstr>
      <vt:lpstr>Území dopadu</vt:lpstr>
      <vt:lpstr>Popis projektu </vt:lpstr>
      <vt:lpstr>Personální zajištění</vt:lpstr>
      <vt:lpstr>Žadatel projektu </vt:lpstr>
      <vt:lpstr>Žadatel projektu </vt:lpstr>
      <vt:lpstr>Žadatel projektu </vt:lpstr>
      <vt:lpstr>Adresa žadatele</vt:lpstr>
      <vt:lpstr>Adresa žadatele</vt:lpstr>
      <vt:lpstr>Osoby žadatele</vt:lpstr>
      <vt:lpstr>Indikátory projektu</vt:lpstr>
      <vt:lpstr>Enviromentální kritéria</vt:lpstr>
      <vt:lpstr>Enviromentální kritéria</vt:lpstr>
      <vt:lpstr>Financování 5.2.b)</vt:lpstr>
      <vt:lpstr>Pokyny k vyplnění elektronické žádosti  projektové  žádosti BENEFIT7</vt:lpstr>
      <vt:lpstr>Příklad </vt:lpstr>
      <vt:lpstr>Potřeby </vt:lpstr>
      <vt:lpstr>Potřeby </vt:lpstr>
      <vt:lpstr>Potřeby </vt:lpstr>
      <vt:lpstr>Přehled financování</vt:lpstr>
      <vt:lpstr>Přehled financování</vt:lpstr>
      <vt:lpstr>Zdroje </vt:lpstr>
      <vt:lpstr>Zdroje </vt:lpstr>
      <vt:lpstr>Etapy </vt:lpstr>
      <vt:lpstr>Finanční plán </vt:lpstr>
      <vt:lpstr>Prioritní témata </vt:lpstr>
      <vt:lpstr>Výběrová řízení </vt:lpstr>
      <vt:lpstr>Horizontální témata </vt:lpstr>
      <vt:lpstr>Publicita </vt:lpstr>
      <vt:lpstr>Čestné prohlášení </vt:lpstr>
      <vt:lpstr> Přílohy projektu</vt:lpstr>
      <vt:lpstr> Kontrola žádosti</vt:lpstr>
      <vt:lpstr> Finalizace žádosti</vt:lpstr>
      <vt:lpstr>Děkuji za pozornost</vt:lpstr>
    </vt:vector>
  </TitlesOfParts>
  <Company>MMR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uzivatel</dc:creator>
  <cp:lastModifiedBy>Ing. Hana Pejpalová</cp:lastModifiedBy>
  <cp:revision>527</cp:revision>
  <cp:lastPrinted>2009-06-02T10:57:50Z</cp:lastPrinted>
  <dcterms:created xsi:type="dcterms:W3CDTF">2009-03-12T13:52:26Z</dcterms:created>
  <dcterms:modified xsi:type="dcterms:W3CDTF">2009-06-29T10:23:58Z</dcterms:modified>
</cp:coreProperties>
</file>